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y="6858000" cx="12192000"/>
  <p:notesSz cx="6858000" cy="9144000"/>
  <p:embeddedFontLst>
    <p:embeddedFont>
      <p:font typeface="Play"/>
      <p:regular r:id="rId32"/>
      <p:bold r:id="rId33"/>
    </p:embeddedFont>
    <p:embeddedFont>
      <p:font typeface="Poppins"/>
      <p:bold r:id="rId34"/>
      <p:boldItalic r:id="rId3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36" roundtripDataSignature="AMtx7mhR45gAaGrZpH/6VppYMwb7z7px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C480931-C423-4CCA-B273-4A96B52DACA4}">
  <a:tblStyle styleId="{6C480931-C423-4CCA-B273-4A96B52DACA4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61894711-28E8-4F41-95EE-624C17E5D3EA}" styleName="Table_1">
    <a:wholeTbl>
      <a:tcTxStyle b="off" i="off">
        <a:font>
          <a:latin typeface="Aptos"/>
          <a:ea typeface="Aptos"/>
          <a:cs typeface="Aptos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7E9EC"/>
          </a:solidFill>
        </a:fill>
      </a:tcStyle>
    </a:wholeTbl>
    <a:band1H>
      <a:tcTxStyle/>
      <a:tcStyle>
        <a:fill>
          <a:solidFill>
            <a:srgbClr val="CAD1D8"/>
          </a:solidFill>
        </a:fill>
      </a:tcStyle>
    </a:band1H>
    <a:band2H>
      <a:tcTxStyle/>
    </a:band2H>
    <a:band1V>
      <a:tcTxStyle/>
      <a:tcStyle>
        <a:fill>
          <a:solidFill>
            <a:srgbClr val="CAD1D8"/>
          </a:solidFill>
        </a:fill>
      </a:tcStyle>
    </a:band1V>
    <a:band2V>
      <a:tcTxStyle/>
    </a:band2V>
    <a:lastCol>
      <a:tcTxStyle b="on" i="off">
        <a:font>
          <a:latin typeface="Aptos"/>
          <a:ea typeface="Aptos"/>
          <a:cs typeface="Aptos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ptos"/>
          <a:ea typeface="Aptos"/>
          <a:cs typeface="Aptos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font" Target="fonts/Play-bold.fntdata"/><Relationship Id="rId10" Type="http://schemas.openxmlformats.org/officeDocument/2006/relationships/slide" Target="slides/slide5.xml"/><Relationship Id="rId32" Type="http://schemas.openxmlformats.org/officeDocument/2006/relationships/font" Target="fonts/Play-regular.fntdata"/><Relationship Id="rId13" Type="http://schemas.openxmlformats.org/officeDocument/2006/relationships/slide" Target="slides/slide8.xml"/><Relationship Id="rId35" Type="http://schemas.openxmlformats.org/officeDocument/2006/relationships/font" Target="fonts/Poppins-boldItalic.fntdata"/><Relationship Id="rId12" Type="http://schemas.openxmlformats.org/officeDocument/2006/relationships/slide" Target="slides/slide7.xml"/><Relationship Id="rId34" Type="http://schemas.openxmlformats.org/officeDocument/2006/relationships/font" Target="fonts/Poppins-bold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36" Type="http://customschemas.google.com/relationships/presentationmetadata" Target="meta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2b7867a30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g3e2b7867a30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3e2b7867a30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g3e2b7867a30_0_1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3e4492996f3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g3e4492996f3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e2b7867a3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g3e2b7867a30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ímdia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ím és függőleges szöveg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üggőleges cím és szöveg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zakaszfejléc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0" name="Google Shape;20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ím és tartalom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rtalomrész képaláírással" type="objTx">
  <p:cSld name="OBJECT_WITH_CAPTIO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8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32" name="Google Shape;32;p28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33" name="Google Shape;33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tartalomrész" type="twoObj">
  <p:cSld name="TWO_OBJECTS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2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Összehasonlítás" type="twoTxTwoObj">
  <p:cSld name="TWO_OBJECTS_WITH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3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3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3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3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sak cím" type="titleOnly">
  <p:cSld name="TITLE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Üres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ép képaláírással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.png"/><Relationship Id="rId4" Type="http://schemas.openxmlformats.org/officeDocument/2006/relationships/hyperlink" Target="https://jozsefvaros.hu/go/iparker" TargetMode="Externa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2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-1" y="1506575"/>
            <a:ext cx="9568543" cy="72008"/>
            <a:chOff x="0" y="1052736"/>
            <a:chExt cx="7596336" cy="72008"/>
          </a:xfrm>
        </p:grpSpPr>
        <p:cxnSp>
          <p:nvCxnSpPr>
            <p:cNvPr id="85" name="Google Shape;85;p1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86" name="Google Shape;86;p1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87" name="Google Shape;8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8" name="Google Shape;88;p1"/>
          <p:cNvGrpSpPr/>
          <p:nvPr/>
        </p:nvGrpSpPr>
        <p:grpSpPr>
          <a:xfrm flipH="1">
            <a:off x="2623458" y="5272858"/>
            <a:ext cx="9568542" cy="78567"/>
            <a:chOff x="0" y="1052736"/>
            <a:chExt cx="7596336" cy="72008"/>
          </a:xfrm>
        </p:grpSpPr>
        <p:cxnSp>
          <p:nvCxnSpPr>
            <p:cNvPr id="89" name="Google Shape;89;p1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90" name="Google Shape;90;p1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91" name="Google Shape;91;p1"/>
          <p:cNvSpPr txBox="1"/>
          <p:nvPr>
            <p:ph type="ctrTitle"/>
          </p:nvPr>
        </p:nvSpPr>
        <p:spPr>
          <a:xfrm>
            <a:off x="1524000" y="2693987"/>
            <a:ext cx="91440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hu-HU" sz="4400"/>
              <a:t>A Józsefvárosi Önkormányzat javaslata a rövidtávú szálláskiadás szabályozására és korlátozására </a:t>
            </a:r>
            <a:endParaRPr b="1" sz="20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2" name="Google Shape;92;p1"/>
          <p:cNvSpPr txBox="1"/>
          <p:nvPr>
            <p:ph idx="1" type="subTitle"/>
          </p:nvPr>
        </p:nvSpPr>
        <p:spPr>
          <a:xfrm>
            <a:off x="1524000" y="4271303"/>
            <a:ext cx="9144000" cy="1080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hu-HU">
                <a:latin typeface="Arial"/>
                <a:ea typeface="Arial"/>
                <a:cs typeface="Arial"/>
                <a:sym typeface="Arial"/>
              </a:rPr>
              <a:t>Udvarhelyi Tessza alpolgármester </a:t>
            </a:r>
            <a:br>
              <a:rPr lang="hu-HU">
                <a:latin typeface="Arial"/>
                <a:ea typeface="Arial"/>
                <a:cs typeface="Arial"/>
                <a:sym typeface="Arial"/>
              </a:rPr>
            </a:br>
            <a:r>
              <a:rPr lang="hu-HU">
                <a:latin typeface="Arial"/>
                <a:ea typeface="Arial"/>
                <a:cs typeface="Arial"/>
                <a:sym typeface="Arial"/>
              </a:rPr>
              <a:t>2026.05.2</a:t>
            </a:r>
            <a:r>
              <a:rPr lang="hu-HU"/>
              <a:t>6</a:t>
            </a:r>
            <a:r>
              <a:rPr lang="hu-HU"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" name="Google Shape;177;p9"/>
          <p:cNvGrpSpPr/>
          <p:nvPr/>
        </p:nvGrpSpPr>
        <p:grpSpPr>
          <a:xfrm>
            <a:off x="-1" y="1506575"/>
            <a:ext cx="9568543" cy="72008"/>
            <a:chOff x="0" y="1052736"/>
            <a:chExt cx="7596336" cy="72008"/>
          </a:xfrm>
        </p:grpSpPr>
        <p:cxnSp>
          <p:nvCxnSpPr>
            <p:cNvPr id="178" name="Google Shape;178;p9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79" name="Google Shape;179;p9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180" name="Google Shape;180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9"/>
          <p:cNvSpPr txBox="1"/>
          <p:nvPr>
            <p:ph type="title"/>
          </p:nvPr>
        </p:nvSpPr>
        <p:spPr>
          <a:xfrm>
            <a:off x="677789" y="620167"/>
            <a:ext cx="8748464" cy="6926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</a:pPr>
            <a:r>
              <a:rPr b="1" lang="hu-HU" sz="3000">
                <a:latin typeface="Poppins"/>
                <a:ea typeface="Poppins"/>
                <a:cs typeface="Poppins"/>
                <a:sym typeface="Poppins"/>
              </a:rPr>
              <a:t>Negyedszintű szabályozás</a:t>
            </a:r>
            <a:endParaRPr/>
          </a:p>
        </p:txBody>
      </p:sp>
      <p:sp>
        <p:nvSpPr>
          <p:cNvPr id="182" name="Google Shape;182;p9"/>
          <p:cNvSpPr txBox="1"/>
          <p:nvPr/>
        </p:nvSpPr>
        <p:spPr>
          <a:xfrm>
            <a:off x="567329" y="1700288"/>
            <a:ext cx="8433900" cy="44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kerületi szintű korlátozás alatt helyezkedik el a negyedszintű szabályozás. 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400">
                <a:solidFill>
                  <a:schemeClr val="dk1"/>
                </a:solidFill>
              </a:rPr>
              <a:t>Jelenleg</a:t>
            </a:r>
            <a:r>
              <a:rPr lang="hu-H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 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hu-H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Palotanegyed (7,97 %) és a Corvin negyed (7,14%) már túlterhelt,  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hu-H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Csarnok negyed (3,96 %) és a Népszínház negyed (3,42%) közelítik a határt</a:t>
            </a:r>
            <a:endParaRPr sz="2400">
              <a:solidFill>
                <a:schemeClr val="dk1"/>
              </a:solidFill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hu-H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Kerepesdűlő kevés lakással rendelkezik (2,15 %), 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hu-H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más negyedekben az arány minimális.  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" name="Google Shape;187;p10"/>
          <p:cNvGrpSpPr/>
          <p:nvPr/>
        </p:nvGrpSpPr>
        <p:grpSpPr>
          <a:xfrm>
            <a:off x="-1" y="1506575"/>
            <a:ext cx="9568543" cy="72008"/>
            <a:chOff x="0" y="1052736"/>
            <a:chExt cx="7596336" cy="72008"/>
          </a:xfrm>
        </p:grpSpPr>
        <p:cxnSp>
          <p:nvCxnSpPr>
            <p:cNvPr id="188" name="Google Shape;188;p10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89" name="Google Shape;189;p10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190" name="Google Shape;19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10"/>
          <p:cNvSpPr txBox="1"/>
          <p:nvPr>
            <p:ph type="title"/>
          </p:nvPr>
        </p:nvSpPr>
        <p:spPr>
          <a:xfrm>
            <a:off x="677789" y="620167"/>
            <a:ext cx="8748464" cy="6926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"/>
              <a:buNone/>
            </a:pPr>
            <a:r>
              <a:rPr b="1" lang="hu-HU" sz="2800">
                <a:latin typeface="Poppins"/>
                <a:ea typeface="Poppins"/>
                <a:cs typeface="Poppins"/>
                <a:sym typeface="Poppins"/>
              </a:rPr>
              <a:t>A jelenlegi és javasolt arányok negyedek szerinti bontásban </a:t>
            </a:r>
            <a:endParaRPr/>
          </a:p>
        </p:txBody>
      </p:sp>
      <p:graphicFrame>
        <p:nvGraphicFramePr>
          <p:cNvPr id="192" name="Google Shape;192;p10"/>
          <p:cNvGraphicFramePr/>
          <p:nvPr/>
        </p:nvGraphicFramePr>
        <p:xfrm>
          <a:off x="1322962" y="20914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{6C480931-C423-4CCA-B273-4A96B52DACA4}</a:tableStyleId>
              </a:tblPr>
              <a:tblGrid>
                <a:gridCol w="3437725"/>
                <a:gridCol w="2391475"/>
                <a:gridCol w="2416375"/>
              </a:tblGrid>
              <a:tr h="310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Negyed</a:t>
                      </a: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Jelenlegi arány</a:t>
                      </a: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Javasolt arány</a:t>
                      </a: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0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Palotanegyed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2000"/>
                        <a:buFont typeface="Arial"/>
                        <a:buNone/>
                      </a:pPr>
                      <a:r>
                        <a:rPr b="0" i="0" lang="hu-HU" sz="2000" u="none" cap="none" strike="noStrike">
                          <a:solidFill>
                            <a:srgbClr val="C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7,97% </a:t>
                      </a:r>
                      <a:endParaRPr b="0" i="0" sz="4800" u="none" cap="none" strike="noStrike">
                        <a:solidFill>
                          <a:srgbClr val="C00000"/>
                        </a:solidFill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hu-HU" sz="2000" u="none" cap="none" strike="noStrike">
                          <a:solidFill>
                            <a:srgbClr val="C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6,00%</a:t>
                      </a:r>
                      <a:r>
                        <a:rPr b="0" i="0" lang="hu-HU" sz="2000" u="none" cap="none" strike="noStrike">
                          <a:solidFill>
                            <a:srgbClr val="C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4800" u="none" cap="none" strike="noStrike">
                        <a:solidFill>
                          <a:srgbClr val="C00000"/>
                        </a:solidFill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0225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Corvin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2000"/>
                        <a:buFont typeface="Arial"/>
                        <a:buNone/>
                      </a:pPr>
                      <a:r>
                        <a:rPr b="0" i="0" lang="hu-HU" sz="2000" u="none" cap="none" strike="noStrike">
                          <a:solidFill>
                            <a:srgbClr val="C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7,14% </a:t>
                      </a:r>
                      <a:endParaRPr b="0" i="0" sz="4800" u="none" cap="none" strike="noStrike">
                        <a:solidFill>
                          <a:srgbClr val="C00000"/>
                        </a:solidFill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hu-HU" sz="2000" u="none" cap="none" strike="noStrike">
                          <a:solidFill>
                            <a:srgbClr val="C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6,00%</a:t>
                      </a:r>
                      <a:r>
                        <a:rPr b="0" i="0" lang="hu-HU" sz="2000" u="none" cap="none" strike="noStrike">
                          <a:solidFill>
                            <a:srgbClr val="C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4800" u="none" cap="none" strike="noStrike">
                        <a:solidFill>
                          <a:srgbClr val="C00000"/>
                        </a:solidFill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0225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Csarnok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3,96%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4,00%</a:t>
                      </a: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0225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Népszínház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3,42%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4,00%</a:t>
                      </a: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0225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Kerepesdűlő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2,15%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4,00%</a:t>
                      </a: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0225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Magdolna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0,88%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2,00%</a:t>
                      </a: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0225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Orczy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0,39%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2,00%</a:t>
                      </a: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0225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Losonci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0,38%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2,00%</a:t>
                      </a: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0225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Százados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0,28%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1,00%</a:t>
                      </a: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0225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Ganz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0,30%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2,00%</a:t>
                      </a: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0225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Tisztviselőtelep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0,08%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603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1,00%</a:t>
                      </a:r>
                      <a:r>
                        <a:rPr b="0" i="0" lang="hu-HU" sz="2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4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" name="Google Shape;197;p11"/>
          <p:cNvGrpSpPr/>
          <p:nvPr/>
        </p:nvGrpSpPr>
        <p:grpSpPr>
          <a:xfrm>
            <a:off x="-1" y="1614791"/>
            <a:ext cx="9568543" cy="165370"/>
            <a:chOff x="0" y="1052736"/>
            <a:chExt cx="7596336" cy="72008"/>
          </a:xfrm>
        </p:grpSpPr>
        <p:cxnSp>
          <p:nvCxnSpPr>
            <p:cNvPr id="198" name="Google Shape;198;p11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99" name="Google Shape;199;p11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200" name="Google Shape;200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11"/>
          <p:cNvSpPr txBox="1"/>
          <p:nvPr>
            <p:ph type="title"/>
          </p:nvPr>
        </p:nvSpPr>
        <p:spPr>
          <a:xfrm>
            <a:off x="677789" y="620167"/>
            <a:ext cx="8748464" cy="6926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</a:pPr>
            <a:r>
              <a:rPr b="1" lang="hu-HU" sz="3600">
                <a:latin typeface="Poppins"/>
                <a:ea typeface="Poppins"/>
                <a:cs typeface="Poppins"/>
                <a:sym typeface="Poppins"/>
              </a:rPr>
              <a:t>Mit jelentenek ezek az arányok a gyakorlatban? </a:t>
            </a:r>
            <a:endParaRPr/>
          </a:p>
        </p:txBody>
      </p:sp>
      <p:graphicFrame>
        <p:nvGraphicFramePr>
          <p:cNvPr id="202" name="Google Shape;202;p11"/>
          <p:cNvGraphicFramePr/>
          <p:nvPr/>
        </p:nvGraphicFramePr>
        <p:xfrm>
          <a:off x="398833" y="230545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{61894711-28E8-4F41-95EE-624C17E5D3EA}</a:tableStyleId>
              </a:tblPr>
              <a:tblGrid>
                <a:gridCol w="1284475"/>
                <a:gridCol w="709700"/>
                <a:gridCol w="410100"/>
                <a:gridCol w="889250"/>
                <a:gridCol w="658700"/>
                <a:gridCol w="658700"/>
              </a:tblGrid>
              <a:tr h="233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0" i="1" sz="11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0" i="1" sz="11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hu-HU" sz="1100" u="none" cap="none" strike="noStrike"/>
                        <a:t>Jelenleg</a:t>
                      </a:r>
                      <a:endParaRPr b="0" i="1" sz="11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hu-HU" sz="1100" u="none" cap="none" strike="noStrike"/>
                        <a:t>Jelenleg</a:t>
                      </a:r>
                      <a:endParaRPr b="0" i="1" sz="11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233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i="1" lang="hu-HU" sz="1400" u="none" cap="none" strike="noStrike"/>
                        <a:t>Negyed</a:t>
                      </a:r>
                      <a:endParaRPr b="0" i="1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hu-HU" sz="1100" u="none" cap="none" strike="noStrike"/>
                        <a:t>Összes albetét</a:t>
                      </a:r>
                      <a:endParaRPr b="0" i="1" sz="11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hu-HU" sz="1100" u="none" cap="none" strike="noStrike"/>
                        <a:t>Ebből lakás</a:t>
                      </a:r>
                      <a:endParaRPr b="0" i="1" sz="11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hu-HU" sz="1100" u="none" cap="none" strike="noStrike"/>
                        <a:t>%</a:t>
                      </a:r>
                      <a:endParaRPr b="0" i="1" sz="11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hu-HU" sz="1100" u="none" cap="none" strike="noStrike"/>
                        <a:t>Összes</a:t>
                      </a:r>
                      <a:endParaRPr b="0" i="1" sz="11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233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Palotanegyed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8743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gridSpan="2"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7380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hu-HU" sz="1400" u="none" cap="none" strike="noStrike">
                          <a:solidFill>
                            <a:srgbClr val="C00000"/>
                          </a:solidFill>
                        </a:rPr>
                        <a:t>7,97%</a:t>
                      </a:r>
                      <a:endParaRPr b="1" i="0" sz="1400" u="none" cap="none" strike="noStrike">
                        <a:solidFill>
                          <a:srgbClr val="C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588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233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Corvin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9 936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gridSpan="2"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7 941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hu-HU" sz="1400" u="none" cap="none" strike="noStrike">
                          <a:solidFill>
                            <a:srgbClr val="C00000"/>
                          </a:solidFill>
                        </a:rPr>
                        <a:t>7,14%</a:t>
                      </a:r>
                      <a:endParaRPr b="1" i="0" sz="1400" u="none" cap="none" strike="noStrike">
                        <a:solidFill>
                          <a:srgbClr val="C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567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233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Csarnok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8 264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gridSpan="2"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6942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hu-HU" sz="1400" u="none" cap="none" strike="noStrike"/>
                        <a:t>3,96%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275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233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Népszínház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5 384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gridSpan="2"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4 704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hu-HU" sz="1400" u="none" cap="none" strike="noStrike"/>
                        <a:t>3,42%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161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233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Kerepesdűlő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795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gridSpan="2"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512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hu-HU" sz="1400" u="none" cap="none" strike="noStrike"/>
                        <a:t>2,15%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11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233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Magdolna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7 162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gridSpan="2"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6 283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hu-HU" sz="1400" u="none" cap="none" strike="noStrike"/>
                        <a:t>0,88%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55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233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Orczy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6 597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gridSpan="2"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5 908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hu-HU" sz="1400" u="none" cap="none" strike="noStrike"/>
                        <a:t>0,39%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23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233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Losonci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5 027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gridSpan="2"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4 761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hu-HU" sz="1400" u="none" cap="none" strike="noStrike"/>
                        <a:t>0,38%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18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233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Százados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2 677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gridSpan="2"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2 167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hu-HU" sz="1400" u="none" cap="none" strike="noStrike"/>
                        <a:t>0,28%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6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233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Ganz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690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gridSpan="2"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668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hu-HU" sz="1400" u="none" cap="none" strike="noStrike"/>
                        <a:t>0,30%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2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233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Tisztviselőtelep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1 397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gridSpan="2"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1 178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hu-HU" sz="1400" u="none" cap="none" strike="noStrike"/>
                        <a:t>0,08%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462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Egész Józsefváros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56 672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gridSpan="2"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48 444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hu-HU" sz="1400" u="none" cap="none" strike="noStrike"/>
                        <a:t>3,52%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1 707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436925">
                <a:tc gridSpan="4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Negyedekből összes a negatívok nélkül 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hMerge="1"/>
                <a:tc hMerge="1"/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hu-HU" sz="1100" u="none" cap="none" strike="noStrike"/>
                        <a:t> </a:t>
                      </a:r>
                      <a:endParaRPr b="1" i="0" sz="11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hu-HU" sz="1100" u="none" cap="none" strike="noStrike"/>
                        <a:t> </a:t>
                      </a:r>
                      <a:endParaRPr b="1" i="0" sz="11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367600">
                <a:tc grid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Negyedekből összes (hosszú táv)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 hMerge="1"/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hu-HU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hu-HU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</a:tbl>
          </a:graphicData>
        </a:graphic>
      </p:graphicFrame>
      <p:graphicFrame>
        <p:nvGraphicFramePr>
          <p:cNvPr id="203" name="Google Shape;203;p11"/>
          <p:cNvGraphicFramePr/>
          <p:nvPr/>
        </p:nvGraphicFramePr>
        <p:xfrm>
          <a:off x="5009745" y="230545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{61894711-28E8-4F41-95EE-624C17E5D3EA}</a:tableStyleId>
              </a:tblPr>
              <a:tblGrid>
                <a:gridCol w="1074125"/>
                <a:gridCol w="1521700"/>
                <a:gridCol w="1230775"/>
                <a:gridCol w="1387425"/>
              </a:tblGrid>
              <a:tr h="257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0" i="1" lang="hu-HU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Javaslat</a:t>
                      </a:r>
                      <a:endParaRPr/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0" i="1" lang="hu-HU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Javaslat</a:t>
                      </a:r>
                      <a:endParaRPr/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0" i="1" lang="hu-HU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Javaslat</a:t>
                      </a:r>
                      <a:endParaRPr/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0" i="1" lang="hu-HU" sz="11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Javaslat</a:t>
                      </a:r>
                      <a:endParaRPr/>
                    </a:p>
                  </a:txBody>
                  <a:tcPr marT="7625" marB="0" marR="7625" marL="7625" anchor="b"/>
                </a:tc>
              </a:tr>
              <a:tr h="307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hu-HU" sz="1100" u="none" cap="none" strike="noStrike"/>
                        <a:t>%</a:t>
                      </a:r>
                      <a:endParaRPr b="0" i="1" sz="11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hu-HU" sz="1100" u="none" cap="none" strike="noStrike"/>
                        <a:t>Különbség (db)</a:t>
                      </a:r>
                      <a:endParaRPr b="0" i="1" sz="11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hu-HU" sz="1100" u="none" cap="none" strike="noStrike"/>
                        <a:t>Összes (db)</a:t>
                      </a:r>
                      <a:endParaRPr b="0" i="1" sz="11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i="1" lang="hu-HU" sz="1100" u="none" cap="none" strike="noStrike"/>
                        <a:t>Társasházi %</a:t>
                      </a:r>
                      <a:endParaRPr b="0" i="1" sz="11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257075"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6,00%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hu-HU" sz="1400" u="none" cap="none" strike="noStrike">
                          <a:solidFill>
                            <a:srgbClr val="C00000"/>
                          </a:solidFill>
                        </a:rPr>
                        <a:t>-146</a:t>
                      </a:r>
                      <a:endParaRPr b="1" i="0" sz="1400" u="none" cap="none" strike="noStrike">
                        <a:solidFill>
                          <a:srgbClr val="C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442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20%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219575"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6,00%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hu-HU" sz="1400" u="none" cap="none" strike="noStrike">
                          <a:solidFill>
                            <a:srgbClr val="C00000"/>
                          </a:solidFill>
                        </a:rPr>
                        <a:t>-91</a:t>
                      </a:r>
                      <a:endParaRPr b="1" i="0" sz="1400" u="none" cap="none" strike="noStrike">
                        <a:solidFill>
                          <a:srgbClr val="C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476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20%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257075"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4,00%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hu-HU" sz="1400" u="none" cap="none" strike="noStrike"/>
                        <a:t>2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277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15%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229325"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4,00%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hu-HU" sz="1400" u="none" cap="none" strike="noStrike"/>
                        <a:t>27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188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15%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204275"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4,00%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hu-HU" sz="1400" u="none" cap="none" strike="noStrike"/>
                        <a:t>9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20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10%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252925"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2,00%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hu-HU" sz="1400" u="none" cap="none" strike="noStrike"/>
                        <a:t>70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125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10%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223725"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2,00%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hu-HU" sz="1400" u="none" cap="none" strike="noStrike"/>
                        <a:t>95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118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10%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243200"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2,00%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hu-HU" sz="1400" u="none" cap="none" strike="noStrike"/>
                        <a:t>77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95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10%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223725"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1,00%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hu-HU" sz="1400" u="none" cap="none" strike="noStrike"/>
                        <a:t>15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21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10%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233475"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2,00%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hu-HU" sz="1400" u="none" cap="none" strike="noStrike"/>
                        <a:t>11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13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10%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233475"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1,00%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hu-HU" sz="1400" u="none" cap="none" strike="noStrike"/>
                        <a:t>10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11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10%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457200"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4,00%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230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1 937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 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4200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 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316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2 023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 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  <a:tr h="4061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 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79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1 786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hu-HU" sz="1400" u="none" cap="none" strike="noStrike"/>
                        <a:t> 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7625" marB="0" marR="7625" marL="7625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8" name="Google Shape;208;p12"/>
          <p:cNvGrpSpPr/>
          <p:nvPr/>
        </p:nvGrpSpPr>
        <p:grpSpPr>
          <a:xfrm>
            <a:off x="-1" y="1506575"/>
            <a:ext cx="9568543" cy="72008"/>
            <a:chOff x="0" y="1052736"/>
            <a:chExt cx="7596336" cy="72008"/>
          </a:xfrm>
        </p:grpSpPr>
        <p:cxnSp>
          <p:nvCxnSpPr>
            <p:cNvPr id="209" name="Google Shape;209;p12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10" name="Google Shape;210;p12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211" name="Google Shape;211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12"/>
          <p:cNvSpPr txBox="1"/>
          <p:nvPr>
            <p:ph type="title"/>
          </p:nvPr>
        </p:nvSpPr>
        <p:spPr>
          <a:xfrm>
            <a:off x="677789" y="620167"/>
            <a:ext cx="8748464" cy="6926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oppins"/>
              <a:buNone/>
            </a:pPr>
            <a:r>
              <a:rPr b="1" lang="hu-HU" sz="3200">
                <a:latin typeface="Poppins"/>
                <a:ea typeface="Poppins"/>
                <a:cs typeface="Poppins"/>
                <a:sym typeface="Poppins"/>
              </a:rPr>
              <a:t>Palotanegyed és Corvin negyed </a:t>
            </a:r>
            <a:endParaRPr/>
          </a:p>
        </p:txBody>
      </p:sp>
      <p:sp>
        <p:nvSpPr>
          <p:cNvPr id="213" name="Google Shape;213;p12"/>
          <p:cNvSpPr txBox="1"/>
          <p:nvPr/>
        </p:nvSpPr>
        <p:spPr>
          <a:xfrm>
            <a:off x="645651" y="2021294"/>
            <a:ext cx="8780700" cy="47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hu-HU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Ez a két negyed a leginkább túlterhelt 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hu-HU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Palotanegyed – 588 db, </a:t>
            </a:r>
            <a:r>
              <a:rPr b="1" lang="hu-HU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7,97%</a:t>
            </a:r>
            <a:endParaRPr sz="3200">
              <a:solidFill>
                <a:schemeClr val="dk1"/>
              </a:solidFill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hu-HU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Corvin negyed  - 567 db, </a:t>
            </a:r>
            <a:r>
              <a:rPr b="1" lang="hu-HU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7,14%</a:t>
            </a:r>
            <a:endParaRPr/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3A7D22"/>
              </a:solidFill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3A7D22"/>
              </a:buClr>
              <a:buSzPts val="3200"/>
              <a:buFont typeface="Arial"/>
              <a:buChar char="•"/>
            </a:pPr>
            <a:r>
              <a:rPr lang="hu-HU" sz="3200">
                <a:solidFill>
                  <a:srgbClr val="3A7D22"/>
                </a:solidFill>
                <a:latin typeface="Arial"/>
                <a:ea typeface="Arial"/>
                <a:cs typeface="Arial"/>
                <a:sym typeface="Arial"/>
              </a:rPr>
              <a:t>Javasolt arány: </a:t>
            </a:r>
            <a:r>
              <a:rPr b="1" lang="hu-HU" sz="3200">
                <a:solidFill>
                  <a:srgbClr val="3A7D22"/>
                </a:solidFill>
                <a:latin typeface="Arial"/>
                <a:ea typeface="Arial"/>
                <a:cs typeface="Arial"/>
                <a:sym typeface="Arial"/>
              </a:rPr>
              <a:t>6% </a:t>
            </a:r>
            <a:endParaRPr b="1" sz="3200">
              <a:solidFill>
                <a:srgbClr val="3A7D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3A7D22"/>
              </a:buClr>
              <a:buSzPts val="3200"/>
              <a:buFont typeface="Arial"/>
              <a:buChar char="•"/>
            </a:pPr>
            <a:r>
              <a:rPr b="1" lang="hu-HU" sz="3200">
                <a:solidFill>
                  <a:srgbClr val="3A7D22"/>
                </a:solidFill>
                <a:latin typeface="Arial"/>
                <a:ea typeface="Arial"/>
                <a:cs typeface="Arial"/>
                <a:sym typeface="Arial"/>
              </a:rPr>
              <a:t>Különbség: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hu-HU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Palotanegyed </a:t>
            </a:r>
            <a:r>
              <a:rPr b="0" i="0" lang="hu-HU" sz="3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-146 db </a:t>
            </a:r>
            <a:r>
              <a:rPr b="0" i="0" lang="hu-HU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szállás; 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hu-HU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Corvin negyed </a:t>
            </a:r>
            <a:r>
              <a:rPr b="0" i="0" lang="hu-HU" sz="3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-91 db </a:t>
            </a:r>
            <a:r>
              <a:rPr b="0" i="0" lang="hu-HU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szállás  </a:t>
            </a:r>
            <a:endParaRPr/>
          </a:p>
          <a:p>
            <a:pPr indent="-1333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58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Google Shape;218;p13"/>
          <p:cNvGrpSpPr/>
          <p:nvPr/>
        </p:nvGrpSpPr>
        <p:grpSpPr>
          <a:xfrm>
            <a:off x="-1" y="1506575"/>
            <a:ext cx="9568543" cy="72008"/>
            <a:chOff x="0" y="1052736"/>
            <a:chExt cx="7596336" cy="72008"/>
          </a:xfrm>
        </p:grpSpPr>
        <p:cxnSp>
          <p:nvCxnSpPr>
            <p:cNvPr id="219" name="Google Shape;219;p13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20" name="Google Shape;220;p13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221" name="Google Shape;221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p13"/>
          <p:cNvSpPr txBox="1"/>
          <p:nvPr>
            <p:ph type="title"/>
          </p:nvPr>
        </p:nvSpPr>
        <p:spPr>
          <a:xfrm>
            <a:off x="677789" y="620167"/>
            <a:ext cx="8748464" cy="6926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Poppins"/>
              <a:buNone/>
            </a:pPr>
            <a:r>
              <a:rPr b="1" lang="hu-HU" sz="2820">
                <a:latin typeface="Poppins"/>
                <a:ea typeface="Poppins"/>
                <a:cs typeface="Poppins"/>
                <a:sym typeface="Poppins"/>
              </a:rPr>
              <a:t>Csarnok negyed, Népszínház negyed, Kerepesdűlő </a:t>
            </a:r>
            <a:endParaRPr sz="4260"/>
          </a:p>
        </p:txBody>
      </p:sp>
      <p:sp>
        <p:nvSpPr>
          <p:cNvPr id="223" name="Google Shape;223;p13"/>
          <p:cNvSpPr txBox="1"/>
          <p:nvPr/>
        </p:nvSpPr>
        <p:spPr>
          <a:xfrm>
            <a:off x="645651" y="1862210"/>
            <a:ext cx="8780700" cy="569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hu-HU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Csarnok negyed 275 db, </a:t>
            </a:r>
            <a:r>
              <a:rPr b="1" lang="hu-HU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3,96%</a:t>
            </a:r>
            <a:endParaRPr b="1" sz="3200">
              <a:solidFill>
                <a:schemeClr val="dk1"/>
              </a:solidFill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hu-HU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Népszínház negyed 161 db, </a:t>
            </a:r>
            <a:r>
              <a:rPr b="1" lang="hu-HU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3,42%, </a:t>
            </a:r>
            <a:endParaRPr b="1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hu-HU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Kerepesdűlő 11db, </a:t>
            </a:r>
            <a:r>
              <a:rPr b="1" lang="hu-HU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2,15%</a:t>
            </a:r>
            <a:endParaRPr b="1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chemeClr val="dk1"/>
              </a:solidFill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3A7D22"/>
              </a:buClr>
              <a:buSzPts val="3200"/>
              <a:buFont typeface="Arial"/>
              <a:buChar char="•"/>
            </a:pPr>
            <a:r>
              <a:rPr lang="hu-HU" sz="3200">
                <a:solidFill>
                  <a:srgbClr val="3A7D22"/>
                </a:solidFill>
                <a:latin typeface="Arial"/>
                <a:ea typeface="Arial"/>
                <a:cs typeface="Arial"/>
                <a:sym typeface="Arial"/>
              </a:rPr>
              <a:t>Javasolt arány: </a:t>
            </a:r>
            <a:r>
              <a:rPr b="1" lang="hu-HU" sz="3200">
                <a:solidFill>
                  <a:srgbClr val="3A7D22"/>
                </a:solidFill>
                <a:latin typeface="Arial"/>
                <a:ea typeface="Arial"/>
                <a:cs typeface="Arial"/>
                <a:sym typeface="Arial"/>
              </a:rPr>
              <a:t>4% 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3A7D22"/>
              </a:buClr>
              <a:buSzPts val="3200"/>
              <a:buFont typeface="Arial"/>
              <a:buChar char="•"/>
            </a:pPr>
            <a:r>
              <a:rPr b="1" lang="hu-HU" sz="3200">
                <a:solidFill>
                  <a:srgbClr val="3A7D22"/>
                </a:solidFill>
                <a:latin typeface="Arial"/>
                <a:ea typeface="Arial"/>
                <a:cs typeface="Arial"/>
                <a:sym typeface="Arial"/>
              </a:rPr>
              <a:t>Különbség: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hu-HU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Csarnok negyed: 2 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hu-HU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Népszínház negyed: 24 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hu-HU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Kerepesdűlő: 9 </a:t>
            </a:r>
            <a:endParaRPr/>
          </a:p>
          <a:p>
            <a:pPr indent="-825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3A7D2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33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58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8" name="Google Shape;228;p14"/>
          <p:cNvGrpSpPr/>
          <p:nvPr/>
        </p:nvGrpSpPr>
        <p:grpSpPr>
          <a:xfrm>
            <a:off x="-1" y="1506575"/>
            <a:ext cx="9568543" cy="72008"/>
            <a:chOff x="0" y="1052736"/>
            <a:chExt cx="7596336" cy="72008"/>
          </a:xfrm>
        </p:grpSpPr>
        <p:cxnSp>
          <p:nvCxnSpPr>
            <p:cNvPr id="229" name="Google Shape;229;p14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30" name="Google Shape;230;p14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231" name="Google Shape;23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14"/>
          <p:cNvSpPr txBox="1"/>
          <p:nvPr>
            <p:ph type="title"/>
          </p:nvPr>
        </p:nvSpPr>
        <p:spPr>
          <a:xfrm>
            <a:off x="677789" y="620167"/>
            <a:ext cx="8748464" cy="6926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"/>
              <a:buNone/>
            </a:pPr>
            <a:r>
              <a:rPr b="1" lang="hu-HU" sz="3000">
                <a:latin typeface="Poppins"/>
                <a:ea typeface="Poppins"/>
                <a:cs typeface="Poppins"/>
                <a:sym typeface="Poppins"/>
              </a:rPr>
              <a:t>Magdolna, Orczy, Losonci negyed </a:t>
            </a:r>
            <a:endParaRPr sz="4600"/>
          </a:p>
        </p:txBody>
      </p:sp>
      <p:sp>
        <p:nvSpPr>
          <p:cNvPr id="233" name="Google Shape;233;p14"/>
          <p:cNvSpPr txBox="1"/>
          <p:nvPr/>
        </p:nvSpPr>
        <p:spPr>
          <a:xfrm>
            <a:off x="645651" y="1862210"/>
            <a:ext cx="8780700" cy="483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hu-HU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Magdolna negyed 55db, </a:t>
            </a:r>
            <a:r>
              <a:rPr b="1" lang="hu-HU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0,88%</a:t>
            </a:r>
            <a:endParaRPr sz="3200">
              <a:solidFill>
                <a:schemeClr val="dk1"/>
              </a:solidFill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hu-HU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Orczy negyed 23 db, </a:t>
            </a:r>
            <a:r>
              <a:rPr b="1" lang="hu-HU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0,39%</a:t>
            </a:r>
            <a:endParaRPr b="1" sz="3200">
              <a:solidFill>
                <a:schemeClr val="dk1"/>
              </a:solidFill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hu-HU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Losonci negyed 18 db, </a:t>
            </a:r>
            <a:r>
              <a:rPr b="1" lang="hu-HU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0,38%</a:t>
            </a:r>
            <a:endParaRPr b="1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chemeClr val="dk1"/>
              </a:solidFill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3A7D22"/>
              </a:buClr>
              <a:buSzPts val="3200"/>
              <a:buFont typeface="Arial"/>
              <a:buChar char="•"/>
            </a:pPr>
            <a:r>
              <a:rPr lang="hu-HU" sz="3200">
                <a:solidFill>
                  <a:srgbClr val="3A7D22"/>
                </a:solidFill>
                <a:latin typeface="Arial"/>
                <a:ea typeface="Arial"/>
                <a:cs typeface="Arial"/>
                <a:sym typeface="Arial"/>
              </a:rPr>
              <a:t>Javasolt arány: </a:t>
            </a:r>
            <a:r>
              <a:rPr b="1" lang="hu-HU" sz="3200">
                <a:solidFill>
                  <a:srgbClr val="3A7D22"/>
                </a:solidFill>
                <a:latin typeface="Arial"/>
                <a:ea typeface="Arial"/>
                <a:cs typeface="Arial"/>
                <a:sym typeface="Arial"/>
              </a:rPr>
              <a:t>2% 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3A7D22"/>
              </a:buClr>
              <a:buSzPts val="3200"/>
              <a:buFont typeface="Arial"/>
              <a:buChar char="•"/>
            </a:pPr>
            <a:r>
              <a:rPr b="1" lang="hu-HU" sz="3200">
                <a:solidFill>
                  <a:srgbClr val="3A7D22"/>
                </a:solidFill>
                <a:latin typeface="Arial"/>
                <a:ea typeface="Arial"/>
                <a:cs typeface="Arial"/>
                <a:sym typeface="Arial"/>
              </a:rPr>
              <a:t>Különbség: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hu-HU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Magdolna negyed: 70 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hu-HU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Orczy negyed: 95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hu-HU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Losonci: 77 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58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8" name="Google Shape;238;p15"/>
          <p:cNvGrpSpPr/>
          <p:nvPr/>
        </p:nvGrpSpPr>
        <p:grpSpPr>
          <a:xfrm>
            <a:off x="-1" y="1506575"/>
            <a:ext cx="9568543" cy="72008"/>
            <a:chOff x="0" y="1052736"/>
            <a:chExt cx="7596336" cy="72008"/>
          </a:xfrm>
        </p:grpSpPr>
        <p:cxnSp>
          <p:nvCxnSpPr>
            <p:cNvPr id="239" name="Google Shape;239;p15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40" name="Google Shape;240;p15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241" name="Google Shape;241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Google Shape;242;p15"/>
          <p:cNvSpPr txBox="1"/>
          <p:nvPr>
            <p:ph type="title"/>
          </p:nvPr>
        </p:nvSpPr>
        <p:spPr>
          <a:xfrm>
            <a:off x="677789" y="620167"/>
            <a:ext cx="8748464" cy="6926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"/>
              <a:buNone/>
            </a:pPr>
            <a:r>
              <a:rPr b="1" lang="hu-HU" sz="2800">
                <a:latin typeface="Poppins"/>
                <a:ea typeface="Poppins"/>
                <a:cs typeface="Poppins"/>
                <a:sym typeface="Poppins"/>
              </a:rPr>
              <a:t>Százados, Ganz negyed, Tisztviselőtelep </a:t>
            </a:r>
            <a:endParaRPr/>
          </a:p>
        </p:txBody>
      </p:sp>
      <p:sp>
        <p:nvSpPr>
          <p:cNvPr id="243" name="Google Shape;243;p15"/>
          <p:cNvSpPr txBox="1"/>
          <p:nvPr/>
        </p:nvSpPr>
        <p:spPr>
          <a:xfrm>
            <a:off x="645651" y="1862210"/>
            <a:ext cx="8780700" cy="45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hu-HU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Százados negyed 6db, </a:t>
            </a:r>
            <a:r>
              <a:rPr b="1" lang="hu-HU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0,28%</a:t>
            </a:r>
            <a:endParaRPr sz="3200">
              <a:solidFill>
                <a:schemeClr val="dk1"/>
              </a:solidFill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hu-HU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Ganz negyed 2 db, </a:t>
            </a:r>
            <a:r>
              <a:rPr b="1" lang="hu-HU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0,30%</a:t>
            </a:r>
            <a:endParaRPr b="1" sz="3200">
              <a:solidFill>
                <a:schemeClr val="dk1"/>
              </a:solidFill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hu-HU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Tisztviselőtelep 1db, </a:t>
            </a:r>
            <a:r>
              <a:rPr b="1" lang="hu-HU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0,08%</a:t>
            </a:r>
            <a:endParaRPr b="1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3A7D22"/>
              </a:buClr>
              <a:buSzPts val="3200"/>
              <a:buFont typeface="Arial"/>
              <a:buChar char="•"/>
            </a:pPr>
            <a:r>
              <a:rPr lang="hu-HU" sz="3200">
                <a:solidFill>
                  <a:srgbClr val="3A7D22"/>
                </a:solidFill>
                <a:latin typeface="Arial"/>
                <a:ea typeface="Arial"/>
                <a:cs typeface="Arial"/>
                <a:sym typeface="Arial"/>
              </a:rPr>
              <a:t>Javasolt arány: Százados negyed, Tisztviselőtelep </a:t>
            </a:r>
            <a:r>
              <a:rPr b="1" lang="hu-HU" sz="3200">
                <a:solidFill>
                  <a:srgbClr val="3A7D22"/>
                </a:solidFill>
                <a:latin typeface="Arial"/>
                <a:ea typeface="Arial"/>
                <a:cs typeface="Arial"/>
                <a:sym typeface="Arial"/>
              </a:rPr>
              <a:t>1%,</a:t>
            </a:r>
            <a:r>
              <a:rPr lang="hu-HU" sz="3200">
                <a:solidFill>
                  <a:srgbClr val="3A7D22"/>
                </a:solidFill>
                <a:latin typeface="Arial"/>
                <a:ea typeface="Arial"/>
                <a:cs typeface="Arial"/>
                <a:sym typeface="Arial"/>
              </a:rPr>
              <a:t> Ganz negyed </a:t>
            </a:r>
            <a:r>
              <a:rPr b="1" lang="hu-HU" sz="3200">
                <a:solidFill>
                  <a:srgbClr val="3A7D22"/>
                </a:solidFill>
                <a:latin typeface="Arial"/>
                <a:ea typeface="Arial"/>
                <a:cs typeface="Arial"/>
                <a:sym typeface="Arial"/>
              </a:rPr>
              <a:t>2% 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3A7D22"/>
              </a:buClr>
              <a:buSzPts val="3200"/>
              <a:buFont typeface="Arial"/>
              <a:buChar char="•"/>
            </a:pPr>
            <a:r>
              <a:rPr b="1" lang="hu-HU" sz="3200">
                <a:solidFill>
                  <a:srgbClr val="3A7D22"/>
                </a:solidFill>
                <a:latin typeface="Arial"/>
                <a:ea typeface="Arial"/>
                <a:cs typeface="Arial"/>
                <a:sym typeface="Arial"/>
              </a:rPr>
              <a:t>Különbség: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hu-HU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Százados negyed: 15 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hu-HU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Ganz negyed: 11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hu-HU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Tisztviselőtelep: 10 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8" name="Google Shape;248;p16"/>
          <p:cNvGrpSpPr/>
          <p:nvPr/>
        </p:nvGrpSpPr>
        <p:grpSpPr>
          <a:xfrm>
            <a:off x="-1" y="1506575"/>
            <a:ext cx="9568543" cy="72008"/>
            <a:chOff x="0" y="1052736"/>
            <a:chExt cx="7596336" cy="72008"/>
          </a:xfrm>
        </p:grpSpPr>
        <p:cxnSp>
          <p:nvCxnSpPr>
            <p:cNvPr id="249" name="Google Shape;249;p16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50" name="Google Shape;250;p16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251" name="Google Shape;251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Google Shape;252;p16"/>
          <p:cNvSpPr txBox="1"/>
          <p:nvPr>
            <p:ph type="title"/>
          </p:nvPr>
        </p:nvSpPr>
        <p:spPr>
          <a:xfrm>
            <a:off x="677789" y="620167"/>
            <a:ext cx="8748464" cy="6926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b="1" lang="hu-HU" sz="3000">
                <a:latin typeface="Poppins"/>
                <a:ea typeface="Poppins"/>
                <a:cs typeface="Poppins"/>
                <a:sym typeface="Poppins"/>
              </a:rPr>
              <a:t>Társasházi szintű szabályozás – a házak védelme </a:t>
            </a:r>
            <a:endParaRPr b="1" sz="30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53" name="Google Shape;253;p16"/>
          <p:cNvSpPr txBox="1"/>
          <p:nvPr/>
        </p:nvSpPr>
        <p:spPr>
          <a:xfrm>
            <a:off x="476655" y="2256817"/>
            <a:ext cx="10525200" cy="381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hu-H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kerületi és negyed szintű szabályozás alatti utolsó szint a társasházi szintű előírás. 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lang="hu-H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társasházakon belül 10-20% közötti korlátot javaslunk. 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hu-H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Ez nem jelenti azt, hogy minden társasházban ilyen magas arányú lehet a rövidtávú szállások száma, hiszen ezt megakadályozzák a negyed és kerületi szintű korlátok. 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hu-H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 egy társasházban az engedélyezni kért rövidtávú szálláshely csak a 9. százaléknál van – és így még engedélyezhető lenne –, de a negyedben vagy a kerületben már határon felüli (például a negyedben a korlát 4% és ez már telítve van), akkor az a rövidtávú szálláshely nem nyithat meg. </a:t>
            </a:r>
            <a:endParaRPr b="1" i="1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1" sz="1800">
              <a:solidFill>
                <a:schemeClr val="dk1"/>
              </a:solidFill>
            </a:endParaRPr>
          </a:p>
          <a:p>
            <a:pPr indent="-285750" lvl="0" marL="2857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i="1" lang="hu-HU" sz="1600">
                <a:solidFill>
                  <a:schemeClr val="dk1"/>
                </a:solidFill>
              </a:rPr>
              <a:t>FONTOS: A társasház hozhat szigorúbb szabályozást! A társasház az SzMSz-ben előírhatja, hogy </a:t>
            </a:r>
            <a:r>
              <a:rPr b="1" i="1" lang="hu-HU" sz="1600">
                <a:solidFill>
                  <a:schemeClr val="dk1"/>
                </a:solidFill>
              </a:rPr>
              <a:t>lakást csak lakás céljára lehet használni és megtilthatja a lakás nem lakáscélú használatát, vagyis azt, hogy valaki a lakását magán szálláshelyként adja ki.</a:t>
            </a:r>
            <a:r>
              <a:rPr b="1" lang="hu-HU" sz="1600">
                <a:solidFill>
                  <a:schemeClr val="dk1"/>
                </a:solidFill>
              </a:rPr>
              <a:t> </a:t>
            </a:r>
            <a:r>
              <a:rPr i="1" lang="hu-HU" sz="1600">
                <a:solidFill>
                  <a:schemeClr val="dk1"/>
                </a:solidFill>
              </a:rPr>
              <a:t>(Az egyéb helyiséggel kapcsolatos új szabályokat pedig az önkormányzat fogja betartatni.)</a:t>
            </a:r>
            <a:endParaRPr i="1"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8" name="Google Shape;258;p17"/>
          <p:cNvGrpSpPr/>
          <p:nvPr/>
        </p:nvGrpSpPr>
        <p:grpSpPr>
          <a:xfrm>
            <a:off x="-1" y="1506575"/>
            <a:ext cx="9568543" cy="72008"/>
            <a:chOff x="0" y="1052736"/>
            <a:chExt cx="7596336" cy="72008"/>
          </a:xfrm>
        </p:grpSpPr>
        <p:cxnSp>
          <p:nvCxnSpPr>
            <p:cNvPr id="259" name="Google Shape;259;p17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60" name="Google Shape;260;p17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261" name="Google Shape;261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Google Shape;262;p17"/>
          <p:cNvSpPr txBox="1"/>
          <p:nvPr>
            <p:ph type="title"/>
          </p:nvPr>
        </p:nvSpPr>
        <p:spPr>
          <a:xfrm>
            <a:off x="677789" y="620167"/>
            <a:ext cx="8748464" cy="6926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b="1" lang="hu-HU" sz="3000">
                <a:latin typeface="Poppins"/>
                <a:ea typeface="Poppins"/>
                <a:cs typeface="Poppins"/>
                <a:sym typeface="Poppins"/>
              </a:rPr>
              <a:t>Társasházi és negyedszintű arányok</a:t>
            </a:r>
            <a:endParaRPr b="1" sz="30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63" name="Google Shape;263;p17"/>
          <p:cNvSpPr txBox="1"/>
          <p:nvPr/>
        </p:nvSpPr>
        <p:spPr>
          <a:xfrm>
            <a:off x="476655" y="2256817"/>
            <a:ext cx="1052532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714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1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i="1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64" name="Google Shape;264;p17"/>
          <p:cNvGraphicFramePr/>
          <p:nvPr/>
        </p:nvGraphicFramePr>
        <p:xfrm>
          <a:off x="826851" y="197927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{6C480931-C423-4CCA-B273-4A96B52DACA4}</a:tableStyleId>
              </a:tblPr>
              <a:tblGrid>
                <a:gridCol w="1667175"/>
                <a:gridCol w="818975"/>
                <a:gridCol w="877475"/>
                <a:gridCol w="921350"/>
                <a:gridCol w="1126075"/>
                <a:gridCol w="1403950"/>
                <a:gridCol w="1272325"/>
                <a:gridCol w="1009075"/>
              </a:tblGrid>
              <a:tr h="13862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imes New Roman"/>
                        <a:buNone/>
                      </a:pPr>
                      <a:r>
                        <a:rPr b="0" i="0" lang="hu-HU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F013D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013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Jelenleg</a:t>
                      </a: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0352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014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Javaslat</a:t>
                      </a: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B0352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0352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0352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(3) Társasház </a:t>
                      </a:r>
                      <a:r>
                        <a:rPr b="1" i="0" lang="hu-HU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(%)</a:t>
                      </a: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B0352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01FD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B01FD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80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(2) Negyed</a:t>
                      </a: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301BD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Lakások (db)</a:t>
                      </a: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Rövidtávú szállás (db)</a:t>
                      </a: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Rövidtávú szállás aránya (%)</a:t>
                      </a: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01DD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Rövidtávú szállás max. aránya (%)</a:t>
                      </a: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701DD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 negyedben engedélyezhető max. rövidtávú szállás (db)</a:t>
                      </a: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Negyedszintű max. növekmény (db)</a:t>
                      </a: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302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</a:tr>
              <a:tr h="231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Palotanegyed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D045D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7380  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588  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7,97%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056D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6,00%</a:t>
                      </a: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B056D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442 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E0000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solidFill>
                            <a:srgbClr val="EE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-146 </a:t>
                      </a:r>
                      <a:r>
                        <a:rPr b="0" i="0" lang="hu-HU" sz="1400" u="none" cap="none" strike="noStrike">
                          <a:solidFill>
                            <a:srgbClr val="EE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062D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20%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D062D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062D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135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Corvin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1065D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7 941  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567  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7,14%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070D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6,00%</a:t>
                      </a: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F070D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476 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E0000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solidFill>
                            <a:srgbClr val="EE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-91 </a:t>
                      </a:r>
                      <a:r>
                        <a:rPr b="0" i="0" lang="hu-HU" sz="1400" u="none" cap="none" strike="noStrike">
                          <a:solidFill>
                            <a:srgbClr val="EE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0857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20%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50857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0857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135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Csarnok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10907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6942  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275  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3,96%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0917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4,00%</a:t>
                      </a: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50917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277 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solidFill>
                            <a:srgbClr val="00B05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r>
                        <a:rPr b="0" i="0" lang="hu-HU" sz="1400" u="none" cap="none" strike="noStrike">
                          <a:solidFill>
                            <a:srgbClr val="00B05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0A17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15%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F0A17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0A17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135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Népszínház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509F7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4 704  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161  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3,42%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09C7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4,00%</a:t>
                      </a: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109C7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188 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solidFill>
                            <a:srgbClr val="00B05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27</a:t>
                      </a:r>
                      <a:r>
                        <a:rPr b="0" i="0" lang="hu-HU" sz="1400" u="none" cap="none" strike="noStrike">
                          <a:solidFill>
                            <a:srgbClr val="00B05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0AF7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15%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30AF7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0AF7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135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Kerepesdűlő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50AF7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512  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11  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2,15%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0B87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4,00%</a:t>
                      </a: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B0B87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20 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solidFill>
                            <a:srgbClr val="00B05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</a:t>
                      </a:r>
                      <a:r>
                        <a:rPr b="0" i="0" lang="hu-HU" sz="1400" u="none" cap="none" strike="noStrike">
                          <a:solidFill>
                            <a:srgbClr val="00B05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0CC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10%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D0CC7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0CC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135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Magdolna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50D17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6 283  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55  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0,88%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0CB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2,00%</a:t>
                      </a: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D0CB7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125 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solidFill>
                            <a:srgbClr val="00B05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70</a:t>
                      </a:r>
                      <a:r>
                        <a:rPr b="0" i="0" lang="hu-HU" sz="1400" u="none" cap="none" strike="noStrike">
                          <a:solidFill>
                            <a:srgbClr val="00B05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0E0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10%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10E07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0E0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135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Orczy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B0E07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5 908  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23  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0,39%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0E0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2,00%</a:t>
                      </a: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10E07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118 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solidFill>
                            <a:srgbClr val="00B05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95</a:t>
                      </a:r>
                      <a:r>
                        <a:rPr b="0" i="0" lang="hu-HU" sz="1400" u="none" cap="none" strike="noStrike">
                          <a:solidFill>
                            <a:srgbClr val="00B05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0F0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10%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90F07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0F0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135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Losonci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50F27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4 761  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18  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0,38%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0F67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2,00%</a:t>
                      </a: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70F67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95 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solidFill>
                            <a:srgbClr val="00B05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77</a:t>
                      </a:r>
                      <a:r>
                        <a:rPr b="0" i="0" lang="hu-HU" sz="1400" u="none" cap="none" strike="noStrike">
                          <a:solidFill>
                            <a:srgbClr val="00B05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0057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10%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90057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0057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135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Százados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500C7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2 167  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6  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0,28%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03A7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1,00%</a:t>
                      </a: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503A7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21 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solidFill>
                            <a:srgbClr val="00B05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15</a:t>
                      </a:r>
                      <a:r>
                        <a:rPr b="0" i="0" lang="hu-HU" sz="1400" u="none" cap="none" strike="noStrike">
                          <a:solidFill>
                            <a:srgbClr val="00B05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0707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10%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30707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0707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135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Ganz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F0757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668  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0,30%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00F4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2,00%</a:t>
                      </a: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100F4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13 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solidFill>
                            <a:srgbClr val="00B05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</a:t>
                      </a:r>
                      <a:r>
                        <a:rPr b="0" i="0" lang="hu-HU" sz="1400" u="none" cap="none" strike="noStrike">
                          <a:solidFill>
                            <a:srgbClr val="00B05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0094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10%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D0094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0094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135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Tisztviselőtelep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F0154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1 178  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0,08%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01B4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1,00%</a:t>
                      </a: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901B4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11 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solidFill>
                            <a:srgbClr val="00B05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</a:t>
                      </a:r>
                      <a:r>
                        <a:rPr b="0" i="0" lang="hu-HU" sz="1400" u="none" cap="none" strike="noStrike">
                          <a:solidFill>
                            <a:srgbClr val="00B05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0254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10%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70254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0254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876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10284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0284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02C4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02E4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B0304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0304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 negyed szintű szabály hosszú távú hatása (db):</a:t>
                      </a: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B0304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B0304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1786 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0344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hu-HU" sz="1400" u="sng" cap="none" strike="noStrike">
                          <a:solidFill>
                            <a:srgbClr val="00B05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79</a:t>
                      </a:r>
                      <a:r>
                        <a:rPr b="0" i="0" lang="hu-HU" sz="1400" u="none" cap="none" strike="noStrike">
                          <a:solidFill>
                            <a:srgbClr val="00B05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0364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0384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930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hu-HU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 </a:t>
                      </a:r>
                      <a:endParaRPr b="0" i="0" sz="2800" u="none" cap="none" strike="noStrike"/>
                    </a:p>
                  </a:txBody>
                  <a:tcPr marT="25675" marB="25675" marR="51350" marL="51350" anchor="ctr">
                    <a:lnL cap="flat" cmpd="sng" w="9525">
                      <a:solidFill>
                        <a:srgbClr val="50364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0364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0364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oppins"/>
              <a:buNone/>
            </a:pPr>
            <a:r>
              <a:rPr b="1" lang="hu-HU">
                <a:latin typeface="Poppins"/>
                <a:ea typeface="Poppins"/>
                <a:cs typeface="Poppins"/>
                <a:sym typeface="Poppins"/>
              </a:rPr>
              <a:t>További eszközök </a:t>
            </a:r>
            <a:endParaRPr/>
          </a:p>
        </p:txBody>
      </p:sp>
      <p:grpSp>
        <p:nvGrpSpPr>
          <p:cNvPr id="270" name="Google Shape;270;p18"/>
          <p:cNvGrpSpPr/>
          <p:nvPr/>
        </p:nvGrpSpPr>
        <p:grpSpPr>
          <a:xfrm>
            <a:off x="-1" y="1506575"/>
            <a:ext cx="9568543" cy="72008"/>
            <a:chOff x="0" y="1052736"/>
            <a:chExt cx="7596336" cy="72008"/>
          </a:xfrm>
        </p:grpSpPr>
        <p:cxnSp>
          <p:nvCxnSpPr>
            <p:cNvPr id="271" name="Google Shape;271;p18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72" name="Google Shape;272;p18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273" name="Google Shape;273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e2b7867a30_0_9"/>
          <p:cNvSpPr txBox="1"/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oppins"/>
              <a:buNone/>
            </a:pPr>
            <a:r>
              <a:rPr b="1" lang="hu-HU">
                <a:latin typeface="Poppins"/>
                <a:ea typeface="Poppins"/>
                <a:cs typeface="Poppins"/>
                <a:sym typeface="Poppins"/>
              </a:rPr>
              <a:t>Helyzetkép</a:t>
            </a:r>
            <a:endParaRPr/>
          </a:p>
        </p:txBody>
      </p:sp>
      <p:grpSp>
        <p:nvGrpSpPr>
          <p:cNvPr id="98" name="Google Shape;98;g3e2b7867a30_0_9"/>
          <p:cNvGrpSpPr/>
          <p:nvPr/>
        </p:nvGrpSpPr>
        <p:grpSpPr>
          <a:xfrm>
            <a:off x="-1" y="1506575"/>
            <a:ext cx="9568299" cy="72008"/>
            <a:chOff x="0" y="1052736"/>
            <a:chExt cx="7596300" cy="72008"/>
          </a:xfrm>
        </p:grpSpPr>
        <p:cxnSp>
          <p:nvCxnSpPr>
            <p:cNvPr id="99" name="Google Shape;99;g3e2b7867a30_0_9"/>
            <p:cNvCxnSpPr/>
            <p:nvPr/>
          </p:nvCxnSpPr>
          <p:spPr>
            <a:xfrm>
              <a:off x="0" y="1052736"/>
              <a:ext cx="7596300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00" name="Google Shape;100;g3e2b7867a30_0_9"/>
            <p:cNvCxnSpPr/>
            <p:nvPr/>
          </p:nvCxnSpPr>
          <p:spPr>
            <a:xfrm>
              <a:off x="0" y="1124744"/>
              <a:ext cx="6804300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101" name="Google Shape;101;g3e2b7867a30_0_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8" name="Google Shape;278;p19"/>
          <p:cNvGrpSpPr/>
          <p:nvPr/>
        </p:nvGrpSpPr>
        <p:grpSpPr>
          <a:xfrm>
            <a:off x="-1" y="1506575"/>
            <a:ext cx="9568543" cy="72008"/>
            <a:chOff x="0" y="1052736"/>
            <a:chExt cx="7596336" cy="72008"/>
          </a:xfrm>
        </p:grpSpPr>
        <p:cxnSp>
          <p:nvCxnSpPr>
            <p:cNvPr id="279" name="Google Shape;279;p19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80" name="Google Shape;280;p19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281" name="Google Shape;281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  <p:sp>
        <p:nvSpPr>
          <p:cNvPr id="282" name="Google Shape;282;p19"/>
          <p:cNvSpPr txBox="1"/>
          <p:nvPr>
            <p:ph type="title"/>
          </p:nvPr>
        </p:nvSpPr>
        <p:spPr>
          <a:xfrm>
            <a:off x="677789" y="620167"/>
            <a:ext cx="8748464" cy="6926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b="1" lang="hu-HU" sz="3000">
                <a:latin typeface="Poppins"/>
                <a:ea typeface="Poppins"/>
                <a:cs typeface="Poppins"/>
                <a:sym typeface="Poppins"/>
              </a:rPr>
              <a:t>Társasházi hozzájáruláshoz kötés </a:t>
            </a:r>
            <a:endParaRPr b="1" sz="30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83" name="Google Shape;283;p19"/>
          <p:cNvSpPr txBox="1"/>
          <p:nvPr/>
        </p:nvSpPr>
        <p:spPr>
          <a:xfrm>
            <a:off x="677800" y="2003900"/>
            <a:ext cx="8890800" cy="31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800">
                <a:solidFill>
                  <a:schemeClr val="dk1"/>
                </a:solidFill>
              </a:rPr>
              <a:t>A javaslatunk szerint a</a:t>
            </a:r>
            <a:r>
              <a:rPr lang="hu-HU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 önkormányzat </a:t>
            </a:r>
            <a:r>
              <a:rPr b="1" lang="hu-HU" sz="2800">
                <a:solidFill>
                  <a:schemeClr val="dk1"/>
                </a:solidFill>
              </a:rPr>
              <a:t>csak akkor engedélyezi a rövidtávú sz</a:t>
            </a:r>
            <a:r>
              <a:rPr b="1" lang="hu-HU" sz="2800">
                <a:solidFill>
                  <a:schemeClr val="dk1"/>
                </a:solidFill>
              </a:rPr>
              <a:t>álláshely</a:t>
            </a:r>
            <a:r>
              <a:rPr b="1" lang="hu-HU" sz="2800">
                <a:solidFill>
                  <a:schemeClr val="dk1"/>
                </a:solidFill>
              </a:rPr>
              <a:t> kialakítását, ha ahhoz a társasházi közgyűlés hozzájárul.</a:t>
            </a:r>
            <a:endParaRPr b="1" sz="2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800">
                <a:solidFill>
                  <a:schemeClr val="dk1"/>
                </a:solidFill>
              </a:rPr>
              <a:t>Vagyis</a:t>
            </a:r>
            <a:r>
              <a:rPr lang="hu-HU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rövidtávú szálláshely bejelentése előtt az önkormányzatnál </a:t>
            </a:r>
            <a:r>
              <a:rPr b="1" lang="hu-HU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 kell mutatni a támogató társasházi közgyűlési döntést. </a:t>
            </a:r>
            <a:endParaRPr b="1"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8" name="Google Shape;288;p20"/>
          <p:cNvGrpSpPr/>
          <p:nvPr/>
        </p:nvGrpSpPr>
        <p:grpSpPr>
          <a:xfrm>
            <a:off x="-1" y="1506575"/>
            <a:ext cx="9568543" cy="72008"/>
            <a:chOff x="0" y="1052736"/>
            <a:chExt cx="7596336" cy="72008"/>
          </a:xfrm>
        </p:grpSpPr>
        <p:cxnSp>
          <p:nvCxnSpPr>
            <p:cNvPr id="289" name="Google Shape;289;p20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90" name="Google Shape;290;p20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291" name="Google Shape;291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20"/>
          <p:cNvSpPr txBox="1"/>
          <p:nvPr>
            <p:ph type="title"/>
          </p:nvPr>
        </p:nvSpPr>
        <p:spPr>
          <a:xfrm>
            <a:off x="677789" y="620167"/>
            <a:ext cx="8748464" cy="6926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b="1" lang="hu-HU" sz="3000">
                <a:latin typeface="Poppins"/>
                <a:ea typeface="Poppins"/>
                <a:cs typeface="Poppins"/>
                <a:sym typeface="Poppins"/>
              </a:rPr>
              <a:t>Tájékoztató tábla kihelyezése </a:t>
            </a:r>
            <a:endParaRPr b="1" sz="30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93" name="Google Shape;293;p20"/>
          <p:cNvSpPr txBox="1"/>
          <p:nvPr/>
        </p:nvSpPr>
        <p:spPr>
          <a:xfrm>
            <a:off x="677789" y="2237361"/>
            <a:ext cx="10107000" cy="409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Lényege: </a:t>
            </a:r>
            <a:r>
              <a:rPr b="1" lang="hu-HU" sz="2800">
                <a:solidFill>
                  <a:schemeClr val="dk1"/>
                </a:solidFill>
              </a:rPr>
              <a:t>a rövidtávú szálláshelyekre a lakás ajtaján  fel kell hívni a figyelmet és meg kell jelölni az üzemeltető elérhetőségét és esetleg más hivatalos adatokat.</a:t>
            </a:r>
            <a:endParaRPr b="1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Célja: láthatóak legyenek a rövidtávú szállások és lehessen tudni, hogy probléma esetén (például hangoskodás, szemetelés, tűz esetén) kit kell értesíteni.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8" name="Google Shape;298;p21"/>
          <p:cNvGrpSpPr/>
          <p:nvPr/>
        </p:nvGrpSpPr>
        <p:grpSpPr>
          <a:xfrm>
            <a:off x="-1" y="1506575"/>
            <a:ext cx="9568543" cy="72008"/>
            <a:chOff x="0" y="1052736"/>
            <a:chExt cx="7596336" cy="72008"/>
          </a:xfrm>
        </p:grpSpPr>
        <p:cxnSp>
          <p:nvCxnSpPr>
            <p:cNvPr id="299" name="Google Shape;299;p21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00" name="Google Shape;300;p21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301" name="Google Shape;301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  <p:sp>
        <p:nvSpPr>
          <p:cNvPr id="302" name="Google Shape;302;p21"/>
          <p:cNvSpPr txBox="1"/>
          <p:nvPr>
            <p:ph type="title"/>
          </p:nvPr>
        </p:nvSpPr>
        <p:spPr>
          <a:xfrm>
            <a:off x="677789" y="620167"/>
            <a:ext cx="8748464" cy="6926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oppins"/>
              <a:buNone/>
            </a:pPr>
            <a:r>
              <a:rPr b="1" lang="hu-HU" sz="3200">
                <a:latin typeface="Poppins"/>
                <a:ea typeface="Poppins"/>
                <a:cs typeface="Poppins"/>
                <a:sym typeface="Poppins"/>
              </a:rPr>
              <a:t>Szigorú és következetes h</a:t>
            </a:r>
            <a:r>
              <a:rPr b="1" lang="hu-HU" sz="3200">
                <a:latin typeface="Poppins"/>
                <a:ea typeface="Poppins"/>
                <a:cs typeface="Poppins"/>
                <a:sym typeface="Poppins"/>
              </a:rPr>
              <a:t>atósági ellenőrzés</a:t>
            </a:r>
            <a:endParaRPr/>
          </a:p>
        </p:txBody>
      </p:sp>
      <p:sp>
        <p:nvSpPr>
          <p:cNvPr id="303" name="Google Shape;303;p21"/>
          <p:cNvSpPr txBox="1"/>
          <p:nvPr/>
        </p:nvSpPr>
        <p:spPr>
          <a:xfrm>
            <a:off x="677789" y="2237361"/>
            <a:ext cx="10107000" cy="44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Minden évben részletes tervet készít</a:t>
            </a:r>
            <a:r>
              <a:rPr lang="hu-HU" sz="2800">
                <a:solidFill>
                  <a:schemeClr val="dk1"/>
                </a:solidFill>
              </a:rPr>
              <a:t>ünk</a:t>
            </a:r>
            <a:r>
              <a:rPr lang="hu-HU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és ezt nyilvánosan és széles körben kommunikál</a:t>
            </a:r>
            <a:r>
              <a:rPr lang="hu-HU" sz="2800">
                <a:solidFill>
                  <a:schemeClr val="dk1"/>
                </a:solidFill>
              </a:rPr>
              <a:t>juk.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800">
                <a:solidFill>
                  <a:schemeClr val="dk1"/>
                </a:solidFill>
              </a:rPr>
              <a:t>Ennek forrásai: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-"/>
            </a:pPr>
            <a:r>
              <a:rPr lang="hu-HU" sz="2800">
                <a:solidFill>
                  <a:schemeClr val="dk1"/>
                </a:solidFill>
              </a:rPr>
              <a:t>hivatalos NTAK ellenőrzés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-"/>
            </a:pPr>
            <a:r>
              <a:rPr lang="hu-HU" sz="2800">
                <a:solidFill>
                  <a:schemeClr val="dk1"/>
                </a:solidFill>
              </a:rPr>
              <a:t>éves ellenőrzési terv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-"/>
            </a:pPr>
            <a:r>
              <a:rPr lang="hu-HU" sz="2800">
                <a:solidFill>
                  <a:schemeClr val="dk1"/>
                </a:solidFill>
              </a:rPr>
              <a:t>mesterséges intelligencia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-"/>
            </a:pPr>
            <a:r>
              <a:rPr lang="hu-HU" sz="2800">
                <a:solidFill>
                  <a:schemeClr val="dk1"/>
                </a:solidFill>
              </a:rPr>
              <a:t>lakossági bejelentések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" name="Google Shape;308;p22"/>
          <p:cNvGrpSpPr/>
          <p:nvPr/>
        </p:nvGrpSpPr>
        <p:grpSpPr>
          <a:xfrm>
            <a:off x="-1" y="1506575"/>
            <a:ext cx="9568543" cy="72008"/>
            <a:chOff x="0" y="1052736"/>
            <a:chExt cx="7596336" cy="72008"/>
          </a:xfrm>
        </p:grpSpPr>
        <p:cxnSp>
          <p:nvCxnSpPr>
            <p:cNvPr id="309" name="Google Shape;309;p22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10" name="Google Shape;310;p22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311" name="Google Shape;311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  <p:sp>
        <p:nvSpPr>
          <p:cNvPr id="312" name="Google Shape;312;p22"/>
          <p:cNvSpPr txBox="1"/>
          <p:nvPr>
            <p:ph type="title"/>
          </p:nvPr>
        </p:nvSpPr>
        <p:spPr>
          <a:xfrm>
            <a:off x="677789" y="620167"/>
            <a:ext cx="8748464" cy="6926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oppins"/>
              <a:buNone/>
            </a:pPr>
            <a:r>
              <a:rPr b="1" lang="hu-HU" sz="3200">
                <a:latin typeface="Poppins"/>
                <a:ea typeface="Poppins"/>
                <a:cs typeface="Poppins"/>
                <a:sym typeface="Poppins"/>
              </a:rPr>
              <a:t>Képzés, tájékoztatás </a:t>
            </a:r>
            <a:endParaRPr/>
          </a:p>
        </p:txBody>
      </p:sp>
      <p:sp>
        <p:nvSpPr>
          <p:cNvPr id="313" name="Google Shape;313;p22"/>
          <p:cNvSpPr txBox="1"/>
          <p:nvPr/>
        </p:nvSpPr>
        <p:spPr>
          <a:xfrm>
            <a:off x="677789" y="2237361"/>
            <a:ext cx="10107000" cy="30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Tájékoztató programot indítunk a társasházak támogatására, hogy ismerjék és be is tudják tartatni a meglévő és az újonnan megalkotott szabályokat</a:t>
            </a:r>
            <a:r>
              <a:rPr lang="hu-HU" sz="2800">
                <a:solidFill>
                  <a:schemeClr val="dk1"/>
                </a:solidFill>
              </a:rPr>
              <a:t>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8" name="Google Shape;318;g3e2b7867a30_0_18"/>
          <p:cNvGrpSpPr/>
          <p:nvPr/>
        </p:nvGrpSpPr>
        <p:grpSpPr>
          <a:xfrm>
            <a:off x="-1" y="1506575"/>
            <a:ext cx="9568299" cy="72008"/>
            <a:chOff x="0" y="1052736"/>
            <a:chExt cx="7596300" cy="72008"/>
          </a:xfrm>
        </p:grpSpPr>
        <p:cxnSp>
          <p:nvCxnSpPr>
            <p:cNvPr id="319" name="Google Shape;319;g3e2b7867a30_0_18"/>
            <p:cNvCxnSpPr/>
            <p:nvPr/>
          </p:nvCxnSpPr>
          <p:spPr>
            <a:xfrm>
              <a:off x="0" y="1052736"/>
              <a:ext cx="7596300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20" name="Google Shape;320;g3e2b7867a30_0_18"/>
            <p:cNvCxnSpPr/>
            <p:nvPr/>
          </p:nvCxnSpPr>
          <p:spPr>
            <a:xfrm>
              <a:off x="0" y="1124744"/>
              <a:ext cx="6804300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321" name="Google Shape;321;g3e2b7867a30_0_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  <p:sp>
        <p:nvSpPr>
          <p:cNvPr id="322" name="Google Shape;322;g3e2b7867a30_0_18"/>
          <p:cNvSpPr txBox="1"/>
          <p:nvPr>
            <p:ph type="title"/>
          </p:nvPr>
        </p:nvSpPr>
        <p:spPr>
          <a:xfrm>
            <a:off x="677789" y="620167"/>
            <a:ext cx="87486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oppins"/>
              <a:buNone/>
            </a:pPr>
            <a:r>
              <a:rPr b="1" lang="hu-HU" sz="3200">
                <a:latin typeface="Poppins"/>
                <a:ea typeface="Poppins"/>
                <a:cs typeface="Poppins"/>
                <a:sym typeface="Poppins"/>
              </a:rPr>
              <a:t>Honnan tudhatja, hogy a házában illegálisan működik-e egy szállás?</a:t>
            </a:r>
            <a:endParaRPr/>
          </a:p>
        </p:txBody>
      </p:sp>
      <p:sp>
        <p:nvSpPr>
          <p:cNvPr id="323" name="Google Shape;323;g3e2b7867a30_0_18"/>
          <p:cNvSpPr txBox="1"/>
          <p:nvPr/>
        </p:nvSpPr>
        <p:spPr>
          <a:xfrm>
            <a:off x="677789" y="1750811"/>
            <a:ext cx="10107000" cy="510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hu-HU" sz="2800">
                <a:solidFill>
                  <a:schemeClr val="dk1"/>
                </a:solidFill>
              </a:rPr>
              <a:t>IPARKER adatbázis: </a:t>
            </a:r>
            <a:r>
              <a:rPr lang="hu-HU" sz="2800" u="sng">
                <a:solidFill>
                  <a:schemeClr val="hlink"/>
                </a:solidFill>
                <a:hlinkClick r:id="rId4"/>
              </a:rPr>
              <a:t>https://jozsefvaros.hu/go/iparker</a:t>
            </a:r>
            <a:r>
              <a:rPr lang="hu-HU" sz="2800">
                <a:solidFill>
                  <a:schemeClr val="dk1"/>
                </a:solidFill>
              </a:rPr>
              <a:t> </a:t>
            </a:r>
            <a:endParaRPr b="1" sz="28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hu-HU" sz="2800">
                <a:solidFill>
                  <a:schemeClr val="dk1"/>
                </a:solidFill>
              </a:rPr>
              <a:t>jozsefvaros.hu/átláthatóság/közérdekű adatok/tevékenységre vonatkozó adatok/közfeladatot ellátó szerv által fenntartott adatbázisok</a:t>
            </a:r>
            <a:endParaRPr sz="28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hu-HU" sz="2800">
                <a:solidFill>
                  <a:schemeClr val="dk1"/>
                </a:solidFill>
              </a:rPr>
              <a:t>Ha a házában működő rövidtávú szállást nem találja ebben az adatbázisban, akkor kérjük, </a:t>
            </a:r>
            <a:r>
              <a:rPr b="1" lang="hu-HU" sz="2800">
                <a:solidFill>
                  <a:schemeClr val="dk1"/>
                </a:solidFill>
              </a:rPr>
              <a:t>azonnal jelentse ezt be, hogy ki tudjunk menni ellenőrizni</a:t>
            </a:r>
            <a:r>
              <a:rPr lang="hu-HU" sz="2800">
                <a:solidFill>
                  <a:schemeClr val="dk1"/>
                </a:solidFill>
              </a:rPr>
              <a:t>!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8" name="Google Shape;328;g3e4492996f3_0_9"/>
          <p:cNvGrpSpPr/>
          <p:nvPr/>
        </p:nvGrpSpPr>
        <p:grpSpPr>
          <a:xfrm>
            <a:off x="-1" y="1506575"/>
            <a:ext cx="9568299" cy="72008"/>
            <a:chOff x="0" y="1052736"/>
            <a:chExt cx="7596300" cy="72008"/>
          </a:xfrm>
        </p:grpSpPr>
        <p:cxnSp>
          <p:nvCxnSpPr>
            <p:cNvPr id="329" name="Google Shape;329;g3e4492996f3_0_9"/>
            <p:cNvCxnSpPr/>
            <p:nvPr/>
          </p:nvCxnSpPr>
          <p:spPr>
            <a:xfrm>
              <a:off x="0" y="1052736"/>
              <a:ext cx="7596300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30" name="Google Shape;330;g3e4492996f3_0_9"/>
            <p:cNvCxnSpPr/>
            <p:nvPr/>
          </p:nvCxnSpPr>
          <p:spPr>
            <a:xfrm>
              <a:off x="0" y="1124744"/>
              <a:ext cx="6804300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331" name="Google Shape;331;g3e4492996f3_0_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Google Shape;332;g3e4492996f3_0_9"/>
          <p:cNvSpPr txBox="1"/>
          <p:nvPr>
            <p:ph type="title"/>
          </p:nvPr>
        </p:nvSpPr>
        <p:spPr>
          <a:xfrm>
            <a:off x="677789" y="620167"/>
            <a:ext cx="87486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oppins"/>
              <a:buNone/>
            </a:pPr>
            <a:r>
              <a:rPr b="1" lang="hu-HU" sz="3200">
                <a:latin typeface="Poppins"/>
                <a:ea typeface="Poppins"/>
                <a:cs typeface="Poppins"/>
                <a:sym typeface="Poppins"/>
              </a:rPr>
              <a:t>Felterjesztés a kormányhoz</a:t>
            </a:r>
            <a:endParaRPr/>
          </a:p>
        </p:txBody>
      </p:sp>
      <p:sp>
        <p:nvSpPr>
          <p:cNvPr id="333" name="Google Shape;333;g3e4492996f3_0_9"/>
          <p:cNvSpPr txBox="1"/>
          <p:nvPr/>
        </p:nvSpPr>
        <p:spPr>
          <a:xfrm>
            <a:off x="677789" y="1750811"/>
            <a:ext cx="10107000" cy="513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hu-HU" sz="2500">
                <a:solidFill>
                  <a:schemeClr val="dk1"/>
                </a:solidFill>
              </a:rPr>
              <a:t>legyen országos szintű szabályozás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hu-HU" sz="2500">
                <a:solidFill>
                  <a:schemeClr val="dk1"/>
                </a:solidFill>
              </a:rPr>
              <a:t>az NTAK a helyi önkormányzatok számára szolgáltasson rendszeresen adatot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hu-HU" sz="2500">
                <a:solidFill>
                  <a:schemeClr val="dk1"/>
                </a:solidFill>
              </a:rPr>
              <a:t>tegye kötelezővé, hogy minden rövidtávú szálláshely létesítésekor meg kelljen felelni az építési és településképi követelményeknek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hu-HU" sz="2500">
                <a:solidFill>
                  <a:schemeClr val="dk1"/>
                </a:solidFill>
              </a:rPr>
              <a:t>tegye lehetővé a társasházi hozzájárulás előírását az önkormányzati engedélyhez bármely szálláshelytípus esetén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hu-HU" sz="2500">
                <a:solidFill>
                  <a:schemeClr val="dk1"/>
                </a:solidFill>
              </a:rPr>
              <a:t>engedje, hogy magasabb építményadót vethessenek ki az önkormányzatok</a:t>
            </a:r>
            <a:endParaRPr sz="2500">
              <a:solidFill>
                <a:schemeClr val="dk1"/>
              </a:solidFill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hu-HU" sz="2500">
                <a:solidFill>
                  <a:schemeClr val="dk1"/>
                </a:solidFill>
              </a:rPr>
              <a:t>tegye lehetővé az idegenforgalmi adó mértékének szállástípusonként és területenként differenciált szabályozását</a:t>
            </a:r>
            <a:endParaRPr sz="2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8" name="Google Shape;338;p23"/>
          <p:cNvGrpSpPr/>
          <p:nvPr/>
        </p:nvGrpSpPr>
        <p:grpSpPr>
          <a:xfrm>
            <a:off x="-1" y="1506575"/>
            <a:ext cx="9568543" cy="72008"/>
            <a:chOff x="0" y="1052736"/>
            <a:chExt cx="7596336" cy="72008"/>
          </a:xfrm>
        </p:grpSpPr>
        <p:cxnSp>
          <p:nvCxnSpPr>
            <p:cNvPr id="339" name="Google Shape;339;p23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40" name="Google Shape;340;p23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341" name="Google Shape;341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42" name="Google Shape;342;p23"/>
          <p:cNvGrpSpPr/>
          <p:nvPr/>
        </p:nvGrpSpPr>
        <p:grpSpPr>
          <a:xfrm flipH="1">
            <a:off x="2623458" y="5272858"/>
            <a:ext cx="9568542" cy="78567"/>
            <a:chOff x="0" y="1052736"/>
            <a:chExt cx="7596336" cy="72008"/>
          </a:xfrm>
        </p:grpSpPr>
        <p:cxnSp>
          <p:nvCxnSpPr>
            <p:cNvPr id="343" name="Google Shape;343;p23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44" name="Google Shape;344;p23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345" name="Google Shape;345;p23"/>
          <p:cNvSpPr txBox="1"/>
          <p:nvPr>
            <p:ph type="ctrTitle"/>
          </p:nvPr>
        </p:nvSpPr>
        <p:spPr>
          <a:xfrm>
            <a:off x="1524000" y="2693987"/>
            <a:ext cx="91440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oppins"/>
              <a:buNone/>
            </a:pPr>
            <a:r>
              <a:rPr b="1" lang="hu-HU" sz="3600">
                <a:latin typeface="Poppins"/>
                <a:ea typeface="Poppins"/>
                <a:cs typeface="Poppins"/>
                <a:sym typeface="Poppins"/>
              </a:rPr>
              <a:t>Köszönöm szépen a figyelmet!</a:t>
            </a:r>
            <a:endParaRPr b="1" sz="3200"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3"/>
          <p:cNvGrpSpPr/>
          <p:nvPr/>
        </p:nvGrpSpPr>
        <p:grpSpPr>
          <a:xfrm>
            <a:off x="-1" y="1506575"/>
            <a:ext cx="9568543" cy="72008"/>
            <a:chOff x="0" y="1052736"/>
            <a:chExt cx="7596336" cy="72008"/>
          </a:xfrm>
        </p:grpSpPr>
        <p:cxnSp>
          <p:nvCxnSpPr>
            <p:cNvPr id="107" name="Google Shape;107;p3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08" name="Google Shape;108;p3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109" name="Google Shape;10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3"/>
          <p:cNvSpPr txBox="1"/>
          <p:nvPr>
            <p:ph type="title"/>
          </p:nvPr>
        </p:nvSpPr>
        <p:spPr>
          <a:xfrm>
            <a:off x="677789" y="620167"/>
            <a:ext cx="8748464" cy="6926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</a:pPr>
            <a:r>
              <a:rPr b="1" lang="hu-HU" sz="3000">
                <a:latin typeface="Poppins"/>
                <a:ea typeface="Poppins"/>
                <a:cs typeface="Poppins"/>
                <a:sym typeface="Poppins"/>
              </a:rPr>
              <a:t>A számok - 2026 március</a:t>
            </a:r>
            <a:endParaRPr/>
          </a:p>
        </p:txBody>
      </p:sp>
      <p:sp>
        <p:nvSpPr>
          <p:cNvPr id="111" name="Google Shape;111;p3"/>
          <p:cNvSpPr txBox="1"/>
          <p:nvPr/>
        </p:nvSpPr>
        <p:spPr>
          <a:xfrm>
            <a:off x="334106" y="1700288"/>
            <a:ext cx="9435900" cy="45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hu-H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összesen 1760 db</a:t>
            </a:r>
            <a:r>
              <a:rPr b="0" i="0" lang="hu-H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regisztrált rövidtávú szálláshely, melyből 53 db szálloda, panzió vagy szálló és </a:t>
            </a:r>
            <a:r>
              <a:rPr b="1" i="0" lang="hu-H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1707 db magán- és egyéb szálláshely</a:t>
            </a:r>
            <a:r>
              <a:rPr b="0" i="0" lang="hu-H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(„AirBnB”) volt 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hu-HU" sz="1800">
                <a:solidFill>
                  <a:schemeClr val="dk1"/>
                </a:solidFill>
              </a:rPr>
              <a:t>a rövidtávú lakáskiadás a </a:t>
            </a:r>
            <a:r>
              <a:rPr b="1" lang="hu-HU" sz="1800">
                <a:solidFill>
                  <a:schemeClr val="dk1"/>
                </a:solidFill>
              </a:rPr>
              <a:t>lakások körülbelül 3,5%-át érinti </a:t>
            </a:r>
            <a:r>
              <a:rPr lang="hu-HU" sz="1800">
                <a:solidFill>
                  <a:schemeClr val="dk1"/>
                </a:solidFill>
              </a:rPr>
              <a:t>(összesen</a:t>
            </a:r>
            <a:r>
              <a:rPr b="1" lang="hu-HU" sz="1800">
                <a:solidFill>
                  <a:schemeClr val="dk1"/>
                </a:solidFill>
              </a:rPr>
              <a:t> </a:t>
            </a:r>
            <a:r>
              <a:rPr lang="hu-HU" sz="1800">
                <a:solidFill>
                  <a:schemeClr val="dk1"/>
                </a:solidFill>
              </a:rPr>
              <a:t>48 444 lakás van Józsefvárosban) </a:t>
            </a:r>
            <a:endParaRPr sz="1800">
              <a:solidFill>
                <a:schemeClr val="dk1"/>
              </a:solidFill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hu-H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rövidtávra kiadott lakások elo</a:t>
            </a:r>
            <a:r>
              <a:rPr lang="hu-HU" sz="1800">
                <a:solidFill>
                  <a:schemeClr val="dk1"/>
                </a:solidFill>
              </a:rPr>
              <a:t>s</a:t>
            </a:r>
            <a:r>
              <a:rPr b="0" i="0" lang="hu-H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zlása</a:t>
            </a:r>
            <a:r>
              <a:rPr b="1" i="0" lang="hu-H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nagyon különböző negyedek szerint: </a:t>
            </a:r>
            <a:r>
              <a:rPr b="0" i="0" lang="hu-H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legtöbb a Corvin, a Palota és a Csarnok negyedben 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285750" lvl="0" marL="2857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hu-HU" sz="1800">
                <a:solidFill>
                  <a:schemeClr val="dk1"/>
                </a:solidFill>
              </a:rPr>
              <a:t>a lakásokban működtetett szálláshelyek közül 1113 db magánszemély vagy egyéni vállalkozó által üzemeltetett </a:t>
            </a:r>
            <a:r>
              <a:rPr b="1" lang="hu-HU" sz="1800">
                <a:solidFill>
                  <a:schemeClr val="dk1"/>
                </a:solidFill>
              </a:rPr>
              <a:t>“magánszálláshely” (65%)</a:t>
            </a:r>
            <a:r>
              <a:rPr lang="hu-HU" sz="1800">
                <a:solidFill>
                  <a:schemeClr val="dk1"/>
                </a:solidFill>
              </a:rPr>
              <a:t> és 594 db cég által üzemeltetett </a:t>
            </a:r>
            <a:r>
              <a:rPr b="1" lang="hu-HU" sz="1800">
                <a:solidFill>
                  <a:schemeClr val="dk1"/>
                </a:solidFill>
              </a:rPr>
              <a:t>“egyéb szálláshely” (35%)</a:t>
            </a:r>
            <a:r>
              <a:rPr lang="hu-HU" sz="1800">
                <a:solidFill>
                  <a:schemeClr val="dk1"/>
                </a:solidFill>
              </a:rPr>
              <a:t> </a:t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hu-H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bejelentett rövidtávú szállások számának robbanása 2023-ra tehető és a 2025-ös </a:t>
            </a:r>
            <a:r>
              <a:rPr b="1" i="0" lang="hu-H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moratórium bevezetéséig folyamatosan emelkedett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oogle Shape;116;p4"/>
          <p:cNvGrpSpPr/>
          <p:nvPr/>
        </p:nvGrpSpPr>
        <p:grpSpPr>
          <a:xfrm>
            <a:off x="-1" y="1506575"/>
            <a:ext cx="9568543" cy="72008"/>
            <a:chOff x="0" y="1052736"/>
            <a:chExt cx="7596336" cy="72008"/>
          </a:xfrm>
        </p:grpSpPr>
        <p:cxnSp>
          <p:nvCxnSpPr>
            <p:cNvPr id="117" name="Google Shape;117;p4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18" name="Google Shape;118;p4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119" name="Google Shape;11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4"/>
          <p:cNvSpPr txBox="1"/>
          <p:nvPr>
            <p:ph type="title"/>
          </p:nvPr>
        </p:nvSpPr>
        <p:spPr>
          <a:xfrm>
            <a:off x="677789" y="620167"/>
            <a:ext cx="8748464" cy="6926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"/>
              <a:buNone/>
            </a:pPr>
            <a:r>
              <a:rPr b="1" lang="hu-HU" sz="3000">
                <a:latin typeface="Poppins"/>
                <a:ea typeface="Poppins"/>
                <a:cs typeface="Poppins"/>
                <a:sym typeface="Poppins"/>
              </a:rPr>
              <a:t>Miért foglalkozunk ezzel most?</a:t>
            </a:r>
            <a:endParaRPr b="1" sz="30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21" name="Google Shape;121;p4"/>
          <p:cNvSpPr txBox="1"/>
          <p:nvPr/>
        </p:nvSpPr>
        <p:spPr>
          <a:xfrm>
            <a:off x="924128" y="2344366"/>
            <a:ext cx="9854100" cy="22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hu-HU" sz="2800" u="none" cap="none" strike="noStrike">
                <a:solidFill>
                  <a:schemeClr val="dk1"/>
                </a:solidFill>
              </a:rPr>
              <a:t>A</a:t>
            </a:r>
            <a:r>
              <a:rPr lang="hu-HU" sz="2800">
                <a:solidFill>
                  <a:schemeClr val="dk1"/>
                </a:solidFill>
              </a:rPr>
              <a:t> budapesti </a:t>
            </a:r>
            <a:r>
              <a:rPr i="0" lang="hu-HU" sz="2800" u="none" cap="none" strike="noStrike">
                <a:solidFill>
                  <a:schemeClr val="dk1"/>
                </a:solidFill>
              </a:rPr>
              <a:t>moratórium 2026. december 31-én lejár</a:t>
            </a:r>
            <a:r>
              <a:rPr lang="hu-HU" sz="2800">
                <a:solidFill>
                  <a:schemeClr val="dk1"/>
                </a:solidFill>
              </a:rPr>
              <a:t>.</a:t>
            </a:r>
            <a:endParaRPr sz="2800">
              <a:solidFill>
                <a:schemeClr val="dk1"/>
              </a:solidFill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800">
                <a:solidFill>
                  <a:schemeClr val="dk1"/>
                </a:solidFill>
              </a:rPr>
              <a:t>S</a:t>
            </a:r>
            <a:r>
              <a:rPr i="0" lang="hu-HU" sz="2800" u="none" cap="none" strike="noStrike">
                <a:solidFill>
                  <a:schemeClr val="dk1"/>
                </a:solidFill>
              </a:rPr>
              <a:t>zeretnénk</a:t>
            </a:r>
            <a:r>
              <a:rPr lang="hu-HU" sz="2800">
                <a:solidFill>
                  <a:schemeClr val="dk1"/>
                </a:solidFill>
              </a:rPr>
              <a:t>, ha 2027-ben már új szabályozás lenne, ami megvédi a kerületiek érdekeit, de nem lehetetleníti el a vállalkozókat sem.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Google Shape;126;p5"/>
          <p:cNvGrpSpPr/>
          <p:nvPr/>
        </p:nvGrpSpPr>
        <p:grpSpPr>
          <a:xfrm>
            <a:off x="-1" y="1506575"/>
            <a:ext cx="9568543" cy="72008"/>
            <a:chOff x="0" y="1052736"/>
            <a:chExt cx="7596336" cy="72008"/>
          </a:xfrm>
        </p:grpSpPr>
        <p:cxnSp>
          <p:nvCxnSpPr>
            <p:cNvPr id="127" name="Google Shape;127;p5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28" name="Google Shape;128;p5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129" name="Google Shape;129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5"/>
          <p:cNvSpPr txBox="1"/>
          <p:nvPr>
            <p:ph type="title"/>
          </p:nvPr>
        </p:nvSpPr>
        <p:spPr>
          <a:xfrm>
            <a:off x="677789" y="620167"/>
            <a:ext cx="8748464" cy="6926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b="1" lang="hu-HU" sz="3000">
                <a:latin typeface="Poppins"/>
                <a:ea typeface="Poppins"/>
                <a:cs typeface="Poppins"/>
                <a:sym typeface="Poppins"/>
              </a:rPr>
              <a:t>Szabályozási célok és szempontok  </a:t>
            </a:r>
            <a:endParaRPr b="1" sz="30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31" name="Google Shape;131;p5"/>
          <p:cNvSpPr txBox="1"/>
          <p:nvPr/>
        </p:nvSpPr>
        <p:spPr>
          <a:xfrm>
            <a:off x="878439" y="1963437"/>
            <a:ext cx="102561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b="1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lakhatás megfizethetősége </a:t>
            </a:r>
            <a:r>
              <a:rPr b="0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és hozzáférhetősége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tiltás helyett ésszerű </a:t>
            </a:r>
            <a:r>
              <a:rPr b="1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korlátozás  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egyensúly teremtése </a:t>
            </a:r>
            <a:r>
              <a:rPr b="0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lakhatási igények, a kerületben élők nyugalma és a gazdasági szempontok között, 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b="1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társasházakban a lakók legyenek többségben</a:t>
            </a:r>
            <a:r>
              <a:rPr b="0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és ne a rövidtávú szállásokat kiadók, 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rövidtávú szállások </a:t>
            </a:r>
            <a:r>
              <a:rPr b="1" i="0" lang="hu-HU" sz="2400" u="none" cap="none" strike="noStrike">
                <a:solidFill>
                  <a:schemeClr val="dk1"/>
                </a:solidFill>
              </a:rPr>
              <a:t>csökkentése a Palotanegyed és a Corvin negyedben </a:t>
            </a:r>
            <a:r>
              <a:rPr b="0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már meglévők működésének ellehetetlenítése nélkül</a:t>
            </a:r>
            <a:endParaRPr/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kiegyensúlyozott, a negyedekhez illeszkedő </a:t>
            </a:r>
            <a:r>
              <a:rPr b="0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számú rövidtávú szálláshely a többi negyedben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e2b7867a30_0_0"/>
          <p:cNvSpPr txBox="1"/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oppins"/>
              <a:buNone/>
            </a:pPr>
            <a:r>
              <a:rPr b="1" lang="hu-HU">
                <a:latin typeface="Poppins"/>
                <a:ea typeface="Poppins"/>
                <a:cs typeface="Poppins"/>
                <a:sym typeface="Poppins"/>
              </a:rPr>
              <a:t>A rövidtávú szállások korlátozása</a:t>
            </a:r>
            <a:endParaRPr/>
          </a:p>
        </p:txBody>
      </p:sp>
      <p:grpSp>
        <p:nvGrpSpPr>
          <p:cNvPr id="137" name="Google Shape;137;g3e2b7867a30_0_0"/>
          <p:cNvGrpSpPr/>
          <p:nvPr/>
        </p:nvGrpSpPr>
        <p:grpSpPr>
          <a:xfrm>
            <a:off x="-1" y="1506575"/>
            <a:ext cx="9568299" cy="72008"/>
            <a:chOff x="0" y="1052736"/>
            <a:chExt cx="7596300" cy="72008"/>
          </a:xfrm>
        </p:grpSpPr>
        <p:cxnSp>
          <p:nvCxnSpPr>
            <p:cNvPr id="138" name="Google Shape;138;g3e2b7867a30_0_0"/>
            <p:cNvCxnSpPr/>
            <p:nvPr/>
          </p:nvCxnSpPr>
          <p:spPr>
            <a:xfrm>
              <a:off x="0" y="1052736"/>
              <a:ext cx="7596300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39" name="Google Shape;139;g3e2b7867a30_0_0"/>
            <p:cNvCxnSpPr/>
            <p:nvPr/>
          </p:nvCxnSpPr>
          <p:spPr>
            <a:xfrm>
              <a:off x="0" y="1124744"/>
              <a:ext cx="6804300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140" name="Google Shape;140;g3e2b7867a30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" name="Google Shape;145;p6"/>
          <p:cNvGrpSpPr/>
          <p:nvPr/>
        </p:nvGrpSpPr>
        <p:grpSpPr>
          <a:xfrm>
            <a:off x="-1" y="1506575"/>
            <a:ext cx="9568543" cy="72008"/>
            <a:chOff x="0" y="1052736"/>
            <a:chExt cx="7596336" cy="72008"/>
          </a:xfrm>
        </p:grpSpPr>
        <p:cxnSp>
          <p:nvCxnSpPr>
            <p:cNvPr id="146" name="Google Shape;146;p6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47" name="Google Shape;147;p6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148" name="Google Shape;14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6"/>
          <p:cNvSpPr txBox="1"/>
          <p:nvPr>
            <p:ph type="title"/>
          </p:nvPr>
        </p:nvSpPr>
        <p:spPr>
          <a:xfrm>
            <a:off x="677789" y="620167"/>
            <a:ext cx="8748464" cy="6926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b="1" lang="hu-HU" sz="3000">
                <a:latin typeface="Poppins"/>
                <a:ea typeface="Poppins"/>
                <a:cs typeface="Poppins"/>
                <a:sym typeface="Poppins"/>
              </a:rPr>
              <a:t>A javasolt szabályozás felépítése </a:t>
            </a:r>
            <a:endParaRPr b="1" sz="30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50" name="Google Shape;150;p6"/>
          <p:cNvSpPr txBox="1"/>
          <p:nvPr/>
        </p:nvSpPr>
        <p:spPr>
          <a:xfrm>
            <a:off x="677789" y="2264491"/>
            <a:ext cx="9992700" cy="42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tervezett szabályozásnak három eleme van: 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arenR"/>
            </a:pPr>
            <a:r>
              <a:rPr b="1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felső korlát meghatározása </a:t>
            </a:r>
            <a:r>
              <a:rPr b="0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olyan módon, hogy csak a </a:t>
            </a:r>
            <a:r>
              <a:rPr b="1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lakások bizonyos százalékának megfelelő számú rövidtávú szállás működhet</a:t>
            </a:r>
            <a:r>
              <a:rPr b="0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 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arenR"/>
            </a:pPr>
            <a:r>
              <a:rPr b="0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rövidtávú szállás létesítésének </a:t>
            </a:r>
            <a:r>
              <a:rPr b="1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társasházi hozzájáruláshoz kötése</a:t>
            </a:r>
            <a:r>
              <a:rPr i="0" lang="hu-HU" sz="2400" u="none" cap="none" strike="noStrike">
                <a:solidFill>
                  <a:schemeClr val="dk1"/>
                </a:solidFill>
              </a:rPr>
              <a:t>,</a:t>
            </a:r>
            <a:endParaRPr i="0" sz="2400" u="none" cap="none" strike="noStrike">
              <a:solidFill>
                <a:schemeClr val="dk1"/>
              </a:solidFill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hu-HU" sz="2400" u="none" cap="none" strike="noStrike">
                <a:solidFill>
                  <a:schemeClr val="dk1"/>
                </a:solidFill>
              </a:rPr>
              <a:t> 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arenR"/>
            </a:pPr>
            <a:r>
              <a:rPr b="1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tájékoztató tábla kötelező kihelyezése </a:t>
            </a:r>
            <a:r>
              <a:rPr b="0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rövidtávú szállásokhoz az üzemeltető elérhetőségével és </a:t>
            </a:r>
            <a:r>
              <a:rPr lang="hu-HU" sz="2400">
                <a:solidFill>
                  <a:schemeClr val="dk1"/>
                </a:solidFill>
              </a:rPr>
              <a:t>hivatalos adataival</a:t>
            </a:r>
            <a:r>
              <a:rPr b="0" i="0" lang="hu-HU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 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7"/>
          <p:cNvSpPr txBox="1"/>
          <p:nvPr>
            <p:ph type="title"/>
          </p:nvPr>
        </p:nvSpPr>
        <p:spPr>
          <a:xfrm>
            <a:off x="476537" y="276275"/>
            <a:ext cx="8615400" cy="1049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40"/>
              <a:buFont typeface="Poppins"/>
              <a:buNone/>
            </a:pPr>
            <a:r>
              <a:rPr b="1" lang="hu-HU" sz="3000">
                <a:latin typeface="Poppins"/>
                <a:ea typeface="Poppins"/>
                <a:cs typeface="Poppins"/>
                <a:sym typeface="Poppins"/>
              </a:rPr>
              <a:t>Hogyan épül fel a százalékos korlátozás?</a:t>
            </a:r>
            <a:endParaRPr sz="3000"/>
          </a:p>
        </p:txBody>
      </p:sp>
      <p:sp>
        <p:nvSpPr>
          <p:cNvPr id="156" name="Google Shape;156;p7"/>
          <p:cNvSpPr txBox="1"/>
          <p:nvPr>
            <p:ph idx="1" type="body"/>
          </p:nvPr>
        </p:nvSpPr>
        <p:spPr>
          <a:xfrm>
            <a:off x="5180012" y="1650591"/>
            <a:ext cx="6172200" cy="5088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hu-HU" sz="2400">
                <a:latin typeface="Arial"/>
                <a:ea typeface="Arial"/>
                <a:cs typeface="Arial"/>
                <a:sym typeface="Arial"/>
              </a:rPr>
              <a:t>A százalékos korlátozás rendszere – PÉLDA:</a:t>
            </a:r>
            <a:endParaRPr/>
          </a:p>
        </p:txBody>
      </p:sp>
      <p:sp>
        <p:nvSpPr>
          <p:cNvPr id="157" name="Google Shape;157;p7"/>
          <p:cNvSpPr txBox="1"/>
          <p:nvPr>
            <p:ph idx="2" type="body"/>
          </p:nvPr>
        </p:nvSpPr>
        <p:spPr>
          <a:xfrm>
            <a:off x="301557" y="1865248"/>
            <a:ext cx="4470467" cy="45355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hu-HU" sz="2400"/>
              <a:t>Az önkormányzat háromszintű szabályozást szeretne bevezetni: </a:t>
            </a:r>
            <a:r>
              <a:rPr b="1" lang="hu-HU" sz="2400"/>
              <a:t>kerületi, negyed, és társasházi </a:t>
            </a:r>
            <a:r>
              <a:rPr lang="hu-HU" sz="2400"/>
              <a:t>szinten.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hu-HU" sz="2400"/>
              <a:t>A</a:t>
            </a:r>
            <a:r>
              <a:rPr lang="hu-HU" sz="2400"/>
              <a:t> rövidtávú szállások számára meghatározunk</a:t>
            </a:r>
            <a:endParaRPr sz="2400"/>
          </a:p>
          <a:p>
            <a:pPr indent="-3810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hu-HU" sz="2400"/>
              <a:t>egy kerületi maximumot,</a:t>
            </a:r>
            <a:endParaRPr sz="2400"/>
          </a:p>
          <a:p>
            <a:pPr indent="-3810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hu-HU" sz="2400"/>
              <a:t>egy negyed szintű maximumot,</a:t>
            </a:r>
            <a:endParaRPr sz="2400"/>
          </a:p>
          <a:p>
            <a:pPr indent="-3810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hu-HU" sz="2400"/>
              <a:t>a társasházakban a lakásoknak legfeljebb mekkora része lehet rövidtávú szállás. 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8" name="Google Shape;158;p7"/>
          <p:cNvGrpSpPr/>
          <p:nvPr/>
        </p:nvGrpSpPr>
        <p:grpSpPr>
          <a:xfrm>
            <a:off x="-1" y="1506575"/>
            <a:ext cx="9568543" cy="72008"/>
            <a:chOff x="0" y="1052736"/>
            <a:chExt cx="7596336" cy="72008"/>
          </a:xfrm>
        </p:grpSpPr>
        <p:cxnSp>
          <p:nvCxnSpPr>
            <p:cNvPr id="159" name="Google Shape;159;p7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60" name="Google Shape;160;p7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161" name="Google Shape;161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2" name="Google Shape;162;p7"/>
          <p:cNvGraphicFramePr/>
          <p:nvPr/>
        </p:nvGraphicFramePr>
        <p:xfrm>
          <a:off x="4931923" y="227139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{6C480931-C423-4CCA-B273-4A96B52DACA4}</a:tableStyleId>
              </a:tblPr>
              <a:tblGrid>
                <a:gridCol w="1259500"/>
                <a:gridCol w="674800"/>
                <a:gridCol w="1192175"/>
                <a:gridCol w="1214650"/>
                <a:gridCol w="1214650"/>
                <a:gridCol w="1214650"/>
              </a:tblGrid>
              <a:tr h="631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1" i="0" lang="hu-HU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b="1" i="0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Korlát</a:t>
                      </a:r>
                      <a:r>
                        <a:rPr b="0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Példa 1</a:t>
                      </a:r>
                      <a:r>
                        <a:rPr b="0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Példa 2</a:t>
                      </a:r>
                      <a:r>
                        <a:rPr b="0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Példa 3</a:t>
                      </a:r>
                      <a:r>
                        <a:rPr b="0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1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Példa 4</a:t>
                      </a:r>
                      <a:r>
                        <a:rPr b="0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55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Egész Józsefváros (kerület) 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4% 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 bejelentés ez alatti: OK 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 bejelentés ez alatti: OK 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 bejelentés ez alatti: OK 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hu-HU" sz="1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bejelentés e feletti: TILOS</a:t>
                      </a:r>
                      <a:r>
                        <a:rPr b="0" i="0" lang="hu-HU" sz="1200" u="none" cap="none" strike="noStrike">
                          <a:solidFill>
                            <a:srgbClr val="F5F5F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1800" u="none" cap="none" strike="noStrike">
                        <a:solidFill>
                          <a:srgbClr val="F5F5F5"/>
                        </a:solidFill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0000"/>
                    </a:solidFill>
                  </a:tcPr>
                </a:tc>
              </a:tr>
              <a:tr h="1155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Orczy negyed 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2% 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 bejelentés ez alatti: OK 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hu-HU" sz="1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bejelentés e feletti: TILOS</a:t>
                      </a:r>
                      <a:r>
                        <a:rPr b="0" i="0" lang="hu-HU" sz="1200" u="none" cap="none" strike="noStrike">
                          <a:solidFill>
                            <a:srgbClr val="F5F5F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1800" u="none" cap="none" strike="noStrike">
                        <a:solidFill>
                          <a:srgbClr val="F5F5F5"/>
                        </a:solidFill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 bejelentés ez alatti: OK 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 bejelentés ez alatti: OK 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</a:tr>
              <a:tr h="1155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Társasház 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10% 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 bejelentés ez alatti: OK 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 bejelentés ez alatti: OK 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hu-HU" sz="1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bejelentés e feletti: TILOS</a:t>
                      </a:r>
                      <a:r>
                        <a:rPr b="0" i="0" lang="hu-HU" sz="1200" u="none" cap="none" strike="noStrike">
                          <a:solidFill>
                            <a:srgbClr val="F5F5F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1800" u="none" cap="none" strike="noStrike">
                        <a:solidFill>
                          <a:srgbClr val="F5F5F5"/>
                        </a:solidFill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 bejelentés ez alatti: OK 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</a:tr>
              <a:tr h="368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Döntés 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Times New Roman"/>
                        <a:buNone/>
                      </a:pPr>
                      <a:r>
                        <a:rPr b="0" i="0" lang="hu-HU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b="0" i="0"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hu-HU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OK </a:t>
                      </a:r>
                      <a:endParaRPr b="0" i="0" sz="18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hu-HU" sz="1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TILOS</a:t>
                      </a:r>
                      <a:r>
                        <a:rPr b="0" i="0" lang="hu-HU" sz="1200" u="none" cap="none" strike="noStrike">
                          <a:solidFill>
                            <a:srgbClr val="F5F5F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1800" u="none" cap="none" strike="noStrike">
                        <a:solidFill>
                          <a:srgbClr val="F5F5F5"/>
                        </a:solidFill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hu-HU" sz="1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TILOS</a:t>
                      </a:r>
                      <a:r>
                        <a:rPr b="0" i="0" lang="hu-HU" sz="1200" u="none" cap="none" strike="noStrike">
                          <a:solidFill>
                            <a:srgbClr val="F5F5F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1800" u="none" cap="none" strike="noStrike">
                        <a:solidFill>
                          <a:srgbClr val="F5F5F5"/>
                        </a:solidFill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29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hu-HU" sz="1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TILOS</a:t>
                      </a:r>
                      <a:r>
                        <a:rPr b="0" i="0" lang="hu-HU" sz="1200" u="none" cap="none" strike="noStrike">
                          <a:solidFill>
                            <a:srgbClr val="F5F5F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1800" u="none" cap="none" strike="noStrike">
                        <a:solidFill>
                          <a:srgbClr val="F5F5F5"/>
                        </a:solidFill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Google Shape;167;p8"/>
          <p:cNvGrpSpPr/>
          <p:nvPr/>
        </p:nvGrpSpPr>
        <p:grpSpPr>
          <a:xfrm>
            <a:off x="-1" y="1506575"/>
            <a:ext cx="9568543" cy="72008"/>
            <a:chOff x="0" y="1052736"/>
            <a:chExt cx="7596336" cy="72008"/>
          </a:xfrm>
        </p:grpSpPr>
        <p:cxnSp>
          <p:nvCxnSpPr>
            <p:cNvPr id="168" name="Google Shape;168;p8"/>
            <p:cNvCxnSpPr/>
            <p:nvPr/>
          </p:nvCxnSpPr>
          <p:spPr>
            <a:xfrm>
              <a:off x="0" y="1052736"/>
              <a:ext cx="7596336" cy="0"/>
            </a:xfrm>
            <a:prstGeom prst="straightConnector1">
              <a:avLst/>
            </a:prstGeom>
            <a:noFill/>
            <a:ln cap="flat" cmpd="sng" w="38100">
              <a:solidFill>
                <a:srgbClr val="00934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69" name="Google Shape;169;p8"/>
            <p:cNvCxnSpPr/>
            <p:nvPr/>
          </p:nvCxnSpPr>
          <p:spPr>
            <a:xfrm>
              <a:off x="0" y="1124744"/>
              <a:ext cx="6804248" cy="0"/>
            </a:xfrm>
            <a:prstGeom prst="straightConnector1">
              <a:avLst/>
            </a:prstGeom>
            <a:noFill/>
            <a:ln cap="flat" cmpd="sng" w="38100">
              <a:solidFill>
                <a:srgbClr val="FFC71B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170" name="Google Shape;170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23242" y="426456"/>
            <a:ext cx="1590969" cy="1080119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8"/>
          <p:cNvSpPr txBox="1"/>
          <p:nvPr>
            <p:ph type="title"/>
          </p:nvPr>
        </p:nvSpPr>
        <p:spPr>
          <a:xfrm>
            <a:off x="677789" y="620167"/>
            <a:ext cx="8748464" cy="6926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</a:pPr>
            <a:r>
              <a:rPr b="1" lang="hu-HU" sz="3000">
                <a:latin typeface="Poppins"/>
                <a:ea typeface="Poppins"/>
                <a:cs typeface="Poppins"/>
                <a:sym typeface="Poppins"/>
              </a:rPr>
              <a:t>Kerületi szintű korlátozás </a:t>
            </a:r>
            <a:endParaRPr/>
          </a:p>
        </p:txBody>
      </p:sp>
      <p:sp>
        <p:nvSpPr>
          <p:cNvPr id="172" name="Google Shape;172;p8"/>
          <p:cNvSpPr txBox="1"/>
          <p:nvPr/>
        </p:nvSpPr>
        <p:spPr>
          <a:xfrm>
            <a:off x="531874" y="1999561"/>
            <a:ext cx="9653100" cy="40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Józsefvárosban jelenleg 48 444 lakás és 1 707 bejelentett (</a:t>
            </a:r>
            <a:r>
              <a:rPr lang="hu-HU" sz="2400">
                <a:solidFill>
                  <a:schemeClr val="dk1"/>
                </a:solidFill>
              </a:rPr>
              <a:t>lakásban működő)</a:t>
            </a:r>
            <a:r>
              <a:rPr lang="hu-H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rövidtávú szálláshely van, vagyis jelenleg a </a:t>
            </a:r>
            <a:r>
              <a:rPr b="1" lang="hu-HU" sz="2400">
                <a:solidFill>
                  <a:schemeClr val="dk1"/>
                </a:solidFill>
              </a:rPr>
              <a:t>lakások 3,52% százalékát hasznosítják</a:t>
            </a:r>
            <a:r>
              <a:rPr lang="hu-H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hivatalosan rövidtávú szállásként.  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Kerületi szinten</a:t>
            </a:r>
            <a:r>
              <a:rPr b="1" lang="hu-H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4%-os korlát bevezetését javasoljuk</a:t>
            </a:r>
            <a:r>
              <a:rPr lang="hu-H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ami </a:t>
            </a:r>
            <a:r>
              <a:rPr lang="hu-HU" sz="2400">
                <a:solidFill>
                  <a:schemeClr val="dk1"/>
                </a:solidFill>
              </a:rPr>
              <a:t>kicsit</a:t>
            </a:r>
            <a:r>
              <a:rPr lang="hu-H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növekedést enged</a:t>
            </a:r>
            <a:r>
              <a:rPr lang="hu-HU" sz="2400">
                <a:solidFill>
                  <a:schemeClr val="dk1"/>
                </a:solidFill>
              </a:rPr>
              <a:t>.</a:t>
            </a:r>
            <a:endParaRPr sz="24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400">
                <a:solidFill>
                  <a:schemeClr val="dk1"/>
                </a:solidFill>
              </a:rPr>
              <a:t>Ö</a:t>
            </a:r>
            <a:r>
              <a:rPr lang="hu-H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sszesen - el</a:t>
            </a:r>
            <a:r>
              <a:rPr lang="hu-HU" sz="2400">
                <a:solidFill>
                  <a:schemeClr val="dk1"/>
                </a:solidFill>
              </a:rPr>
              <a:t>méletben - </a:t>
            </a:r>
            <a:r>
              <a:rPr lang="hu-H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hu-HU" sz="2400">
                <a:solidFill>
                  <a:schemeClr val="dk1"/>
                </a:solidFill>
              </a:rPr>
              <a:t>még </a:t>
            </a:r>
            <a:r>
              <a:rPr lang="hu-H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230 új szálláshelyet lehetne létesíteni a kerületben</a:t>
            </a:r>
            <a:r>
              <a:rPr lang="hu-HU" sz="2400">
                <a:solidFill>
                  <a:schemeClr val="dk1"/>
                </a:solidFill>
              </a:rPr>
              <a:t> </a:t>
            </a:r>
            <a:r>
              <a:rPr lang="hu-H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(így végül összesen maximum 1937 db szálláshely lenne engedélyezve a kerületben). 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éma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2025-04-24T14:45:15Z</dcterms:created>
  <dc:creator>Illés Péter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0x010100D9706BCAE062BA41BBEC29ED40450EF8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